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media/image10.svg" ContentType="image/svg+xml"/>
  <Override PartName="/ppt/media/image6.svg" ContentType="image/svg+xml"/>
  <Override PartName="/ppt/media/image8.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Lst>
  <p:sldSz cx="14630400" cy="8229600"/>
  <p:notesSz cx="8229600" cy="14630400"/>
  <p:embeddedFontLst>
    <p:embeddedFont>
      <p:font typeface="Gelasio Semi Bold" pitchFamily="34" charset="0"/>
      <p:regular r:id="rId17"/>
    </p:embeddedFont>
    <p:embeddedFont>
      <p:font typeface="Gelasio Semi Bold" pitchFamily="34" charset="-122"/>
      <p:regular r:id="rId18"/>
    </p:embeddedFont>
    <p:embeddedFont>
      <p:font typeface="Gelasio Semi Bold" pitchFamily="34" charset="-120"/>
      <p:regular r:id="rId19"/>
    </p:embeddedFont>
    <p:embeddedFont>
      <p:font typeface="Gelasio" pitchFamily="34" charset="0"/>
      <p:bold r:id="rId20"/>
    </p:embeddedFont>
    <p:embeddedFont>
      <p:font typeface="Gelasio" pitchFamily="34" charset="-122"/>
      <p:bold r:id="rId21"/>
    </p:embeddedFont>
    <p:embeddedFont>
      <p:font typeface="Gelasio" pitchFamily="34" charset="-120"/>
      <p:bold r:id="rId22"/>
    </p:embeddedFont>
    <p:embeddedFont>
      <p:font typeface="Calibri" panose="020F0502020204030204" charset="0"/>
      <p:regular r:id="rId23"/>
      <p:bold r:id="rId24"/>
      <p:italic r:id="rId25"/>
      <p:boldItalic r:id="rId26"/>
    </p:embeddedFont>
  </p:embeddedFontLst>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9F6F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6" Type="http://schemas.openxmlformats.org/officeDocument/2006/relationships/font" Target="fonts/font10.fntdata"/><Relationship Id="rId25" Type="http://schemas.openxmlformats.org/officeDocument/2006/relationships/font" Target="fonts/font9.fntdata"/><Relationship Id="rId24" Type="http://schemas.openxmlformats.org/officeDocument/2006/relationships/font" Target="fonts/font8.fntdata"/><Relationship Id="rId23" Type="http://schemas.openxmlformats.org/officeDocument/2006/relationships/font" Target="fonts/font7.fntdata"/><Relationship Id="rId22" Type="http://schemas.openxmlformats.org/officeDocument/2006/relationships/font" Target="fonts/font6.fntdata"/><Relationship Id="rId21" Type="http://schemas.openxmlformats.org/officeDocument/2006/relationships/font" Target="fonts/font5.fntdata"/><Relationship Id="rId20" Type="http://schemas.openxmlformats.org/officeDocument/2006/relationships/font" Target="fonts/font4.fntdata"/><Relationship Id="rId2" Type="http://schemas.openxmlformats.org/officeDocument/2006/relationships/theme" Target="theme/theme1.xml"/><Relationship Id="rId19" Type="http://schemas.openxmlformats.org/officeDocument/2006/relationships/font" Target="fonts/font3.fntdata"/><Relationship Id="rId18" Type="http://schemas.openxmlformats.org/officeDocument/2006/relationships/font" Target="fonts/font2.fntdata"/><Relationship Id="rId17" Type="http://schemas.openxmlformats.org/officeDocument/2006/relationships/font" Target="fonts/font1.fntdata"/><Relationship Id="rId16" Type="http://schemas.openxmlformats.org/officeDocument/2006/relationships/tableStyles" Target="tableStyles.xml"/><Relationship Id="rId15" Type="http://schemas.openxmlformats.org/officeDocument/2006/relationships/viewProps" Target="viewProps.xml"/><Relationship Id="rId14" Type="http://schemas.openxmlformats.org/officeDocument/2006/relationships/presProps" Target="presProps.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sv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 chaîne typique d'import d'un véhicule comprend quatre étapes clés pour assurer la conformité et la légalité du véhicule sur le territoire.
La première étape est la déclaration en douane, où le véhicule est déclaré et les droits de douane sont payés.
Ensuite vient l'homologation, qui consiste en une approbation technique et une réception du véhicule.
La troisième étape est l'immatriculation, où l'on fait la demande de plaques et de documentation.
Enfin, la dernière étape est l'obtention de la carte grise, qui est le document d'enregistrement du véhicule.
Ce processus complet garantit que le véhicule importé respecte toutes les réglementations en vigueur.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p:spPr>
      </p:sp>
      <p:sp>
        <p:nvSpPr>
          <p:cNvPr id="3" name="Shape 1"/>
          <p:cNvSpPr/>
          <p:nvPr/>
        </p:nvSpPr>
        <p:spPr>
          <a:xfrm>
            <a:off x="0" y="0"/>
            <a:ext cx="14630400" cy="8229600"/>
          </a:xfrm>
          <a:prstGeom prst="rect">
            <a:avLst/>
          </a:prstGeom>
          <a:solidFill>
            <a:srgbClr val="F9F6F0"/>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p:spPr>
      </p:sp>
      <p:sp>
        <p:nvSpPr>
          <p:cNvPr id="3" name="Shape 1"/>
          <p:cNvSpPr/>
          <p:nvPr/>
        </p:nvSpPr>
        <p:spPr>
          <a:xfrm>
            <a:off x="0" y="0"/>
            <a:ext cx="14630400" cy="8229600"/>
          </a:xfrm>
          <a:prstGeom prst="rect">
            <a:avLst/>
          </a:prstGeom>
          <a:solidFill>
            <a:srgbClr val="F9F6F0"/>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p:spPr>
      </p:sp>
      <p:sp>
        <p:nvSpPr>
          <p:cNvPr id="3" name="Shape 1"/>
          <p:cNvSpPr/>
          <p:nvPr/>
        </p:nvSpPr>
        <p:spPr>
          <a:xfrm>
            <a:off x="0" y="0"/>
            <a:ext cx="14630400" cy="8229600"/>
          </a:xfrm>
          <a:prstGeom prst="rect">
            <a:avLst/>
          </a:prstGeom>
          <a:solidFill>
            <a:srgbClr val="F9F6F0"/>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p:spPr>
      </p:sp>
      <p:sp>
        <p:nvSpPr>
          <p:cNvPr id="3" name="Shape 1"/>
          <p:cNvSpPr/>
          <p:nvPr/>
        </p:nvSpPr>
        <p:spPr>
          <a:xfrm>
            <a:off x="0" y="0"/>
            <a:ext cx="14630400" cy="8229600"/>
          </a:xfrm>
          <a:prstGeom prst="rect">
            <a:avLst/>
          </a:prstGeom>
          <a:solidFill>
            <a:srgbClr val="F9F6F0"/>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p:spPr>
      </p:sp>
      <p:sp>
        <p:nvSpPr>
          <p:cNvPr id="3" name="Shape 1"/>
          <p:cNvSpPr/>
          <p:nvPr/>
        </p:nvSpPr>
        <p:spPr>
          <a:xfrm>
            <a:off x="0" y="0"/>
            <a:ext cx="14630400" cy="8229600"/>
          </a:xfrm>
          <a:prstGeom prst="rect">
            <a:avLst/>
          </a:prstGeom>
          <a:solidFill>
            <a:srgbClr val="F9F6F0"/>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p:spPr>
      </p:sp>
      <p:sp>
        <p:nvSpPr>
          <p:cNvPr id="3" name="Shape 1"/>
          <p:cNvSpPr/>
          <p:nvPr/>
        </p:nvSpPr>
        <p:spPr>
          <a:xfrm>
            <a:off x="0" y="0"/>
            <a:ext cx="14630400" cy="8229600"/>
          </a:xfrm>
          <a:prstGeom prst="rect">
            <a:avLst/>
          </a:prstGeom>
          <a:solidFill>
            <a:srgbClr val="F9F6F0"/>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p:spPr>
      </p:sp>
      <p:sp>
        <p:nvSpPr>
          <p:cNvPr id="3" name="Shape 1"/>
          <p:cNvSpPr/>
          <p:nvPr/>
        </p:nvSpPr>
        <p:spPr>
          <a:xfrm>
            <a:off x="0" y="0"/>
            <a:ext cx="14630400" cy="8229600"/>
          </a:xfrm>
          <a:prstGeom prst="rect">
            <a:avLst/>
          </a:prstGeom>
          <a:solidFill>
            <a:srgbClr val="F9F6F0"/>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p:spPr>
      </p:sp>
      <p:sp>
        <p:nvSpPr>
          <p:cNvPr id="3" name="Shape 1"/>
          <p:cNvSpPr/>
          <p:nvPr/>
        </p:nvSpPr>
        <p:spPr>
          <a:xfrm>
            <a:off x="0" y="0"/>
            <a:ext cx="14630400" cy="8229600"/>
          </a:xfrm>
          <a:prstGeom prst="rect">
            <a:avLst/>
          </a:prstGeom>
          <a:solidFill>
            <a:srgbClr val="F9F6F0"/>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p:spPr>
      </p:sp>
      <p:sp>
        <p:nvSpPr>
          <p:cNvPr id="3" name="Shape 1"/>
          <p:cNvSpPr/>
          <p:nvPr/>
        </p:nvSpPr>
        <p:spPr>
          <a:xfrm>
            <a:off x="0" y="0"/>
            <a:ext cx="14630400" cy="8229600"/>
          </a:xfrm>
          <a:prstGeom prst="rect">
            <a:avLst/>
          </a:prstGeom>
          <a:solidFill>
            <a:srgbClr val="F9F6F0"/>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p:spPr>
      </p:sp>
      <p:sp>
        <p:nvSpPr>
          <p:cNvPr id="3" name="Shape 1"/>
          <p:cNvSpPr/>
          <p:nvPr/>
        </p:nvSpPr>
        <p:spPr>
          <a:xfrm>
            <a:off x="0" y="0"/>
            <a:ext cx="14630400" cy="8229600"/>
          </a:xfrm>
          <a:prstGeom prst="rect">
            <a:avLst/>
          </a:prstGeom>
          <a:solidFill>
            <a:srgbClr val="F9F6F0"/>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1.xml"/><Relationship Id="rId1" Type="http://schemas.openxmlformats.org/officeDocument/2006/relationships/image" Target="../media/image15.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4.xml"/><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5.xml"/><Relationship Id="rId1" Type="http://schemas.openxmlformats.org/officeDocument/2006/relationships/image" Target="../media/image4.png"/></Relationships>
</file>

<file path=ppt/slides/_rels/slide5.xml.rels><?xml version="1.0" encoding="UTF-8" standalone="yes"?>
<Relationships xmlns="http://schemas.openxmlformats.org/package/2006/relationships"><Relationship Id="rId8" Type="http://schemas.openxmlformats.org/officeDocument/2006/relationships/notesSlide" Target="../notesSlides/notesSlide5.xml"/><Relationship Id="rId7" Type="http://schemas.openxmlformats.org/officeDocument/2006/relationships/slideLayout" Target="../slideLayouts/slideLayout6.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 Id="rId3" Type="http://schemas.openxmlformats.org/officeDocument/2006/relationships/image" Target="../media/image7.png"/><Relationship Id="rId2" Type="http://schemas.openxmlformats.org/officeDocument/2006/relationships/image" Target="../media/image6.svg"/><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7.xml"/><Relationship Id="rId1"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8.xml"/><Relationship Id="rId1"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9.xml"/><Relationship Id="rId1"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0.xml"/><Relationship Id="rId1"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251347"/>
            <a:ext cx="5670590" cy="708779"/>
          </a:xfrm>
          <a:prstGeom prst="rect">
            <a:avLst/>
          </a:prstGeom>
          <a:noFill/>
        </p:spPr>
        <p:txBody>
          <a:bodyPr wrap="none" lIns="0" tIns="0" rIns="0" bIns="0" rtlCol="0" anchor="t"/>
          <a:lstStyle/>
          <a:p>
            <a:pPr marL="0" indent="0" algn="l">
              <a:lnSpc>
                <a:spcPts val="5550"/>
              </a:lnSpc>
              <a:buNone/>
            </a:pPr>
            <a:r>
              <a:rPr lang="en-US" sz="4450" dirty="0">
                <a:solidFill>
                  <a:srgbClr val="484237"/>
                </a:solidFill>
                <a:latin typeface="Gelasio Semi Bold" pitchFamily="34" charset="0"/>
                <a:ea typeface="Gelasio Semi Bold" pitchFamily="34" charset="-122"/>
                <a:cs typeface="Gelasio Semi Bold" pitchFamily="34" charset="-120"/>
              </a:rPr>
              <a:t>FLOTTE</a:t>
            </a:r>
            <a:endParaRPr lang="en-US" sz="4450" dirty="0"/>
          </a:p>
        </p:txBody>
      </p:sp>
      <p:sp>
        <p:nvSpPr>
          <p:cNvPr id="4" name="Text 1"/>
          <p:cNvSpPr/>
          <p:nvPr/>
        </p:nvSpPr>
        <p:spPr>
          <a:xfrm>
            <a:off x="793790" y="2050852"/>
            <a:ext cx="7556421" cy="1133951"/>
          </a:xfrm>
          <a:prstGeom prst="rect">
            <a:avLst/>
          </a:prstGeom>
          <a:noFill/>
        </p:spPr>
        <p:txBody>
          <a:bodyPr wrap="square" lIns="0" tIns="0" rIns="0" bIns="0" rtlCol="0" anchor="t"/>
          <a:lstStyle/>
          <a:p>
            <a:pPr marL="0" indent="0" algn="l">
              <a:lnSpc>
                <a:spcPts val="4450"/>
              </a:lnSpc>
              <a:buNone/>
            </a:pPr>
            <a:r>
              <a:rPr lang="en-US" sz="3550" dirty="0">
                <a:solidFill>
                  <a:srgbClr val="484237"/>
                </a:solidFill>
                <a:latin typeface="Gelasio Semi Bold" pitchFamily="34" charset="0"/>
                <a:ea typeface="Gelasio Semi Bold" pitchFamily="34" charset="-122"/>
                <a:cs typeface="Gelasio Semi Bold" pitchFamily="34" charset="-120"/>
              </a:rPr>
              <a:t>Gestion d'Import &amp; Parc Véhicules</a:t>
            </a:r>
            <a:endParaRPr lang="en-US" sz="3550" dirty="0"/>
          </a:p>
        </p:txBody>
      </p:sp>
      <p:sp>
        <p:nvSpPr>
          <p:cNvPr id="5" name="Text 2"/>
          <p:cNvSpPr/>
          <p:nvPr/>
        </p:nvSpPr>
        <p:spPr>
          <a:xfrm>
            <a:off x="793790" y="3524964"/>
            <a:ext cx="7556421" cy="362903"/>
          </a:xfrm>
          <a:prstGeom prst="rect">
            <a:avLst/>
          </a:prstGeom>
          <a:noFill/>
        </p:spPr>
        <p:txBody>
          <a:bodyPr wrap="none" lIns="0" tIns="0" rIns="0" bIns="0" rtlCol="0" anchor="t"/>
          <a:lstStyle/>
          <a:p>
            <a:pPr marL="0" indent="0" algn="l">
              <a:lnSpc>
                <a:spcPts val="2850"/>
              </a:lnSpc>
              <a:buNone/>
            </a:pPr>
            <a:r>
              <a:rPr lang="en-US" sz="1750" dirty="0">
                <a:solidFill>
                  <a:srgbClr val="746558"/>
                </a:solidFill>
                <a:latin typeface="Gelasio" pitchFamily="34" charset="0"/>
                <a:ea typeface="Gelasio" pitchFamily="34" charset="-122"/>
                <a:cs typeface="Gelasio" pitchFamily="34" charset="-120"/>
              </a:rPr>
              <a:t>Maquette · Devis · Démo</a:t>
            </a:r>
            <a:endParaRPr lang="en-US" sz="1750" dirty="0"/>
          </a:p>
        </p:txBody>
      </p:sp>
      <p:sp>
        <p:nvSpPr>
          <p:cNvPr id="6" name="Text 3"/>
          <p:cNvSpPr/>
          <p:nvPr/>
        </p:nvSpPr>
        <p:spPr>
          <a:xfrm>
            <a:off x="793790" y="4143018"/>
            <a:ext cx="7556421" cy="362903"/>
          </a:xfrm>
          <a:prstGeom prst="rect">
            <a:avLst/>
          </a:prstGeom>
          <a:noFill/>
        </p:spPr>
        <p:txBody>
          <a:bodyPr wrap="none" lIns="0" tIns="0" rIns="0" bIns="0" rtlCol="0" anchor="t"/>
          <a:lstStyle/>
          <a:p>
            <a:pPr marL="0" indent="0" algn="l">
              <a:lnSpc>
                <a:spcPts val="2850"/>
              </a:lnSpc>
              <a:buNone/>
            </a:pPr>
            <a:r>
              <a:rPr lang="en-US" sz="1750" dirty="0">
                <a:solidFill>
                  <a:srgbClr val="746558"/>
                </a:solidFill>
                <a:latin typeface="Gelasio" pitchFamily="34" charset="0"/>
                <a:ea typeface="Gelasio" pitchFamily="34" charset="-122"/>
                <a:cs typeface="Gelasio" pitchFamily="34" charset="-120"/>
              </a:rPr>
              <a:t>GROUPE:   KONAN OCEANE </a:t>
            </a:r>
            <a:endParaRPr lang="en-US" sz="1750" dirty="0"/>
          </a:p>
        </p:txBody>
      </p:sp>
      <p:sp>
        <p:nvSpPr>
          <p:cNvPr id="7" name="Text 4"/>
          <p:cNvSpPr/>
          <p:nvPr/>
        </p:nvSpPr>
        <p:spPr>
          <a:xfrm>
            <a:off x="793790" y="4761071"/>
            <a:ext cx="7556421" cy="362903"/>
          </a:xfrm>
          <a:prstGeom prst="rect">
            <a:avLst/>
          </a:prstGeom>
          <a:noFill/>
        </p:spPr>
        <p:txBody>
          <a:bodyPr wrap="none" lIns="0" tIns="0" rIns="0" bIns="0" rtlCol="0" anchor="t"/>
          <a:lstStyle/>
          <a:p>
            <a:pPr marL="0" indent="0" algn="l">
              <a:lnSpc>
                <a:spcPts val="2850"/>
              </a:lnSpc>
              <a:buNone/>
            </a:pPr>
            <a:r>
              <a:rPr lang="en-US" sz="1750" dirty="0">
                <a:solidFill>
                  <a:srgbClr val="746558"/>
                </a:solidFill>
                <a:latin typeface="Gelasio" pitchFamily="34" charset="0"/>
                <a:ea typeface="Gelasio" pitchFamily="34" charset="-122"/>
                <a:cs typeface="Gelasio" pitchFamily="34" charset="-120"/>
              </a:rPr>
              <a:t>                      YOBOUKOI DIVINE</a:t>
            </a:r>
            <a:endParaRPr lang="en-US" sz="1750" dirty="0"/>
          </a:p>
        </p:txBody>
      </p:sp>
      <p:sp>
        <p:nvSpPr>
          <p:cNvPr id="8" name="Text 5"/>
          <p:cNvSpPr/>
          <p:nvPr/>
        </p:nvSpPr>
        <p:spPr>
          <a:xfrm>
            <a:off x="793790" y="5379125"/>
            <a:ext cx="7556421" cy="362903"/>
          </a:xfrm>
          <a:prstGeom prst="rect">
            <a:avLst/>
          </a:prstGeom>
          <a:noFill/>
        </p:spPr>
        <p:txBody>
          <a:bodyPr wrap="none" lIns="0" tIns="0" rIns="0" bIns="0" rtlCol="0" anchor="t"/>
          <a:lstStyle/>
          <a:p>
            <a:pPr marL="0" indent="0" algn="l">
              <a:lnSpc>
                <a:spcPts val="2850"/>
              </a:lnSpc>
              <a:buNone/>
            </a:pPr>
            <a:r>
              <a:rPr lang="en-US" sz="1750" dirty="0">
                <a:solidFill>
                  <a:srgbClr val="746558"/>
                </a:solidFill>
                <a:latin typeface="Gelasio" pitchFamily="34" charset="0"/>
                <a:ea typeface="Gelasio" pitchFamily="34" charset="-122"/>
                <a:cs typeface="Gelasio" pitchFamily="34" charset="-120"/>
              </a:rPr>
              <a:t>                      DJEDJE JEMIMA</a:t>
            </a:r>
            <a:endParaRPr lang="en-US" sz="1750" dirty="0"/>
          </a:p>
        </p:txBody>
      </p:sp>
      <p:sp>
        <p:nvSpPr>
          <p:cNvPr id="9" name="Text 6"/>
          <p:cNvSpPr/>
          <p:nvPr/>
        </p:nvSpPr>
        <p:spPr>
          <a:xfrm>
            <a:off x="793790" y="5997178"/>
            <a:ext cx="7556421" cy="362903"/>
          </a:xfrm>
          <a:prstGeom prst="rect">
            <a:avLst/>
          </a:prstGeom>
          <a:noFill/>
        </p:spPr>
        <p:txBody>
          <a:bodyPr wrap="none" lIns="0" tIns="0" rIns="0" bIns="0" rtlCol="0" anchor="t"/>
          <a:lstStyle/>
          <a:p>
            <a:pPr marL="0" indent="0" algn="l">
              <a:lnSpc>
                <a:spcPts val="2850"/>
              </a:lnSpc>
              <a:buNone/>
            </a:pPr>
            <a:r>
              <a:rPr lang="en-US" sz="1750" dirty="0">
                <a:solidFill>
                  <a:srgbClr val="746558"/>
                </a:solidFill>
                <a:latin typeface="Gelasio" pitchFamily="34" charset="0"/>
                <a:ea typeface="Gelasio" pitchFamily="34" charset="-122"/>
                <a:cs typeface="Gelasio" pitchFamily="34" charset="-120"/>
              </a:rPr>
              <a:t>                      KOUAKOU YVAN</a:t>
            </a:r>
            <a:endParaRPr lang="en-US" sz="1750" dirty="0"/>
          </a:p>
        </p:txBody>
      </p:sp>
      <p:sp>
        <p:nvSpPr>
          <p:cNvPr id="10" name="Text 7"/>
          <p:cNvSpPr/>
          <p:nvPr/>
        </p:nvSpPr>
        <p:spPr>
          <a:xfrm>
            <a:off x="793790" y="6615232"/>
            <a:ext cx="7556421" cy="362903"/>
          </a:xfrm>
          <a:prstGeom prst="rect">
            <a:avLst/>
          </a:prstGeom>
          <a:noFill/>
        </p:spPr>
        <p:txBody>
          <a:bodyPr wrap="none" lIns="0" tIns="0" rIns="0" bIns="0" rtlCol="0" anchor="t"/>
          <a:lstStyle/>
          <a:p>
            <a:pPr marL="0" indent="0" algn="l">
              <a:lnSpc>
                <a:spcPts val="2850"/>
              </a:lnSpc>
              <a:buNone/>
            </a:pPr>
            <a:r>
              <a:rPr lang="en-US" sz="1750" dirty="0">
                <a:solidFill>
                  <a:srgbClr val="746558"/>
                </a:solidFill>
                <a:latin typeface="Gelasio" pitchFamily="34" charset="0"/>
                <a:ea typeface="Gelasio" pitchFamily="34" charset="-122"/>
                <a:cs typeface="Gelasio" pitchFamily="34" charset="-120"/>
              </a:rPr>
              <a:t>PROF: M.SEDRICK GAËL</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964049"/>
            <a:ext cx="5670590" cy="708779"/>
          </a:xfrm>
          <a:prstGeom prst="rect">
            <a:avLst/>
          </a:prstGeom>
          <a:noFill/>
        </p:spPr>
        <p:txBody>
          <a:bodyPr wrap="none" lIns="0" tIns="0" rIns="0" bIns="0" rtlCol="0" anchor="t"/>
          <a:lstStyle/>
          <a:p>
            <a:pPr marL="0" indent="0" algn="l">
              <a:lnSpc>
                <a:spcPts val="5550"/>
              </a:lnSpc>
              <a:buNone/>
            </a:pPr>
            <a:r>
              <a:rPr lang="en-US" sz="4450" dirty="0">
                <a:solidFill>
                  <a:srgbClr val="484237"/>
                </a:solidFill>
                <a:latin typeface="Gelasio Semi Bold" pitchFamily="34" charset="0"/>
                <a:ea typeface="Gelasio Semi Bold" pitchFamily="34" charset="-122"/>
                <a:cs typeface="Gelasio Semi Bold" pitchFamily="34" charset="-120"/>
              </a:rPr>
              <a:t>FLOTTE : Objectif</a:t>
            </a:r>
            <a:endParaRPr lang="en-US" sz="4450" dirty="0"/>
          </a:p>
        </p:txBody>
      </p:sp>
      <p:sp>
        <p:nvSpPr>
          <p:cNvPr id="3" name="Text 1"/>
          <p:cNvSpPr/>
          <p:nvPr/>
        </p:nvSpPr>
        <p:spPr>
          <a:xfrm>
            <a:off x="793790" y="1899642"/>
            <a:ext cx="6244709" cy="1814623"/>
          </a:xfrm>
          <a:prstGeom prst="rect">
            <a:avLst/>
          </a:prstGeom>
          <a:noFill/>
        </p:spPr>
        <p:txBody>
          <a:bodyPr wrap="square" lIns="0" tIns="0" rIns="0" bIns="0" rtlCol="0" anchor="t"/>
          <a:lstStyle/>
          <a:p>
            <a:pPr marL="342900" indent="-342900" algn="l">
              <a:lnSpc>
                <a:spcPts val="2850"/>
              </a:lnSpc>
              <a:buSzPct val="100000"/>
              <a:buChar char="•"/>
            </a:pPr>
            <a:r>
              <a:rPr lang="en-US" sz="1750" dirty="0">
                <a:solidFill>
                  <a:srgbClr val="746558"/>
                </a:solidFill>
                <a:latin typeface="Gelasio" pitchFamily="34" charset="0"/>
                <a:ea typeface="Gelasio" pitchFamily="34" charset="-122"/>
                <a:cs typeface="Gelasio" pitchFamily="34" charset="-120"/>
              </a:rPr>
              <a:t>Maquette d'un outil de gestion de flotte.</a:t>
            </a:r>
            <a:endParaRPr lang="en-US" sz="1750" dirty="0"/>
          </a:p>
          <a:p>
            <a:pPr marL="342900" indent="-342900" algn="l">
              <a:lnSpc>
                <a:spcPts val="2850"/>
              </a:lnSpc>
              <a:buSzPct val="100000"/>
              <a:buChar char="•"/>
            </a:pPr>
            <a:r>
              <a:rPr lang="en-US" sz="1750" dirty="0">
                <a:solidFill>
                  <a:srgbClr val="746558"/>
                </a:solidFill>
                <a:latin typeface="Gelasio" pitchFamily="34" charset="0"/>
                <a:ea typeface="Gelasio" pitchFamily="34" charset="-122"/>
                <a:cs typeface="Gelasio" pitchFamily="34" charset="-120"/>
              </a:rPr>
              <a:t>Centré sur l'import de véhicules.</a:t>
            </a:r>
            <a:endParaRPr lang="en-US" sz="1750" dirty="0"/>
          </a:p>
          <a:p>
            <a:pPr marL="342900" indent="-342900" algn="l">
              <a:lnSpc>
                <a:spcPts val="2850"/>
              </a:lnSpc>
              <a:buSzPct val="100000"/>
              <a:buChar char="•"/>
            </a:pPr>
            <a:r>
              <a:rPr lang="en-US" sz="1750" dirty="0">
                <a:solidFill>
                  <a:srgbClr val="746558"/>
                </a:solidFill>
                <a:latin typeface="Gelasio" pitchFamily="34" charset="0"/>
                <a:ea typeface="Gelasio" pitchFamily="34" charset="-122"/>
                <a:cs typeface="Gelasio" pitchFamily="34" charset="-120"/>
              </a:rPr>
              <a:t>Public : importateurs, réparateurs, revendeurs.</a:t>
            </a:r>
            <a:endParaRPr lang="en-US" sz="1750" dirty="0"/>
          </a:p>
          <a:p>
            <a:pPr marL="342900" indent="-342900" algn="l">
              <a:lnSpc>
                <a:spcPts val="2850"/>
              </a:lnSpc>
              <a:buSzPct val="100000"/>
              <a:buChar char="•"/>
            </a:pPr>
            <a:r>
              <a:rPr lang="en-US" sz="1750" dirty="0">
                <a:solidFill>
                  <a:srgbClr val="746558"/>
                </a:solidFill>
                <a:latin typeface="Gelasio" pitchFamily="34" charset="0"/>
                <a:ea typeface="Gelasio" pitchFamily="34" charset="-122"/>
                <a:cs typeface="Gelasio" pitchFamily="34" charset="-120"/>
              </a:rPr>
              <a:t>Montants en FCFA (1 € ≈ 656 FCFA).</a:t>
            </a:r>
            <a:endParaRPr lang="en-US" sz="1750" dirty="0"/>
          </a:p>
          <a:p>
            <a:pPr marL="342900" indent="-342900" algn="l">
              <a:lnSpc>
                <a:spcPts val="2850"/>
              </a:lnSpc>
              <a:buSzPct val="100000"/>
              <a:buChar char="•"/>
            </a:pPr>
            <a:r>
              <a:rPr lang="en-US" sz="1750" dirty="0">
                <a:solidFill>
                  <a:srgbClr val="746558"/>
                </a:solidFill>
                <a:latin typeface="Gelasio" pitchFamily="34" charset="0"/>
                <a:ea typeface="Gelasio" pitchFamily="34" charset="-122"/>
                <a:cs typeface="Gelasio" pitchFamily="34" charset="-120"/>
              </a:rPr>
              <a:t>Démo / devis uniquement (pas de backend).</a:t>
            </a:r>
            <a:endParaRPr lang="en-US" sz="1750" dirty="0"/>
          </a:p>
        </p:txBody>
      </p:sp>
      <p:pic>
        <p:nvPicPr>
          <p:cNvPr id="4" name="Image 0" descr="preencoded.png"/>
          <p:cNvPicPr>
            <a:picLocks noChangeAspect="1"/>
          </p:cNvPicPr>
          <p:nvPr/>
        </p:nvPicPr>
        <p:blipFill>
          <a:blip r:embed="rId1"/>
          <a:stretch>
            <a:fillRect/>
          </a:stretch>
        </p:blipFill>
        <p:spPr>
          <a:xfrm>
            <a:off x="7599521" y="992386"/>
            <a:ext cx="6244709" cy="6244709"/>
          </a:xfrm>
          <a:prstGeom prst="rect">
            <a:avLst/>
          </a:prstGeom>
        </p:spPr>
      </p:pic>
      <p:sp>
        <p:nvSpPr>
          <p:cNvPr id="5" name="Zone de texte 4"/>
          <p:cNvSpPr txBox="1"/>
          <p:nvPr/>
        </p:nvSpPr>
        <p:spPr>
          <a:xfrm>
            <a:off x="12777470" y="7786370"/>
            <a:ext cx="1782445" cy="368300"/>
          </a:xfrm>
          <a:prstGeom prst="rect">
            <a:avLst/>
          </a:prstGeom>
          <a:solidFill>
            <a:srgbClr val="F9F6F0"/>
          </a:solidFill>
          <a:ln>
            <a:solidFill>
              <a:srgbClr val="F9F6F0"/>
            </a:solidFill>
          </a:ln>
        </p:spPr>
        <p:txBody>
          <a:bodyPr wrap="square" rtlCol="0">
            <a:spAutoFit/>
          </a:bodyPr>
          <a:p>
            <a:endParaRPr lang="fr-FR"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1867495"/>
            <a:ext cx="5670590" cy="708779"/>
          </a:xfrm>
          <a:prstGeom prst="rect">
            <a:avLst/>
          </a:prstGeom>
          <a:noFill/>
        </p:spPr>
        <p:txBody>
          <a:bodyPr wrap="none" lIns="0" tIns="0" rIns="0" bIns="0" rtlCol="0" anchor="t"/>
          <a:lstStyle/>
          <a:p>
            <a:pPr marL="0" indent="0" algn="l">
              <a:lnSpc>
                <a:spcPts val="5550"/>
              </a:lnSpc>
              <a:buNone/>
            </a:pPr>
            <a:r>
              <a:rPr lang="en-US" sz="4450" dirty="0">
                <a:solidFill>
                  <a:srgbClr val="484237"/>
                </a:solidFill>
                <a:latin typeface="Gelasio Semi Bold" pitchFamily="34" charset="0"/>
                <a:ea typeface="Gelasio Semi Bold" pitchFamily="34" charset="-122"/>
                <a:cs typeface="Gelasio Semi Bold" pitchFamily="34" charset="-120"/>
              </a:rPr>
              <a:t>Sommaire</a:t>
            </a:r>
            <a:endParaRPr lang="en-US" sz="4450" dirty="0"/>
          </a:p>
        </p:txBody>
      </p:sp>
      <p:sp>
        <p:nvSpPr>
          <p:cNvPr id="3" name="Text 1"/>
          <p:cNvSpPr/>
          <p:nvPr/>
        </p:nvSpPr>
        <p:spPr>
          <a:xfrm>
            <a:off x="793790" y="3029902"/>
            <a:ext cx="226814" cy="283488"/>
          </a:xfrm>
          <a:prstGeom prst="rect">
            <a:avLst/>
          </a:prstGeom>
          <a:noFill/>
        </p:spPr>
        <p:txBody>
          <a:bodyPr wrap="none" lIns="0" tIns="0" rIns="0" bIns="0" rtlCol="0" anchor="t"/>
          <a:lstStyle/>
          <a:p>
            <a:pPr marL="0" indent="0" algn="l">
              <a:lnSpc>
                <a:spcPts val="2850"/>
              </a:lnSpc>
              <a:buNone/>
            </a:pPr>
            <a:r>
              <a:rPr lang="en-US" sz="1750" dirty="0">
                <a:solidFill>
                  <a:srgbClr val="746558"/>
                </a:solidFill>
                <a:latin typeface="Gelasio Light" pitchFamily="34" charset="0"/>
                <a:ea typeface="Gelasio Light" pitchFamily="34" charset="-122"/>
                <a:cs typeface="Gelasio Light" pitchFamily="34" charset="-120"/>
              </a:rPr>
              <a:t>01</a:t>
            </a:r>
            <a:endParaRPr lang="en-US" sz="1750" dirty="0"/>
          </a:p>
        </p:txBody>
      </p:sp>
      <p:sp>
        <p:nvSpPr>
          <p:cNvPr id="4" name="Shape 2"/>
          <p:cNvSpPr/>
          <p:nvPr/>
        </p:nvSpPr>
        <p:spPr>
          <a:xfrm>
            <a:off x="793790" y="3384947"/>
            <a:ext cx="4196358" cy="30480"/>
          </a:xfrm>
          <a:prstGeom prst="rect">
            <a:avLst/>
          </a:prstGeom>
          <a:solidFill>
            <a:srgbClr val="D3C5B6"/>
          </a:solidFill>
        </p:spPr>
      </p:sp>
      <p:sp>
        <p:nvSpPr>
          <p:cNvPr id="5" name="Text 3"/>
          <p:cNvSpPr/>
          <p:nvPr/>
        </p:nvSpPr>
        <p:spPr>
          <a:xfrm>
            <a:off x="793790" y="3559254"/>
            <a:ext cx="2835235" cy="354330"/>
          </a:xfrm>
          <a:prstGeom prst="rect">
            <a:avLst/>
          </a:prstGeom>
          <a:noFill/>
        </p:spPr>
        <p:txBody>
          <a:bodyPr wrap="none" lIns="0" tIns="0" rIns="0" bIns="0" rtlCol="0" anchor="t"/>
          <a:lstStyle/>
          <a:p>
            <a:pPr marL="0" indent="0" algn="l">
              <a:lnSpc>
                <a:spcPts val="2750"/>
              </a:lnSpc>
              <a:buNone/>
            </a:pPr>
            <a:r>
              <a:rPr lang="en-US" sz="2200" dirty="0">
                <a:solidFill>
                  <a:srgbClr val="746558"/>
                </a:solidFill>
                <a:latin typeface="Gelasio Semi Bold" pitchFamily="34" charset="0"/>
                <a:ea typeface="Gelasio Semi Bold" pitchFamily="34" charset="-122"/>
                <a:cs typeface="Gelasio Semi Bold" pitchFamily="34" charset="-120"/>
              </a:rPr>
              <a:t>Flotte automobile</a:t>
            </a:r>
            <a:endParaRPr lang="en-US" sz="2200" dirty="0"/>
          </a:p>
        </p:txBody>
      </p:sp>
      <p:sp>
        <p:nvSpPr>
          <p:cNvPr id="6" name="Text 4"/>
          <p:cNvSpPr/>
          <p:nvPr/>
        </p:nvSpPr>
        <p:spPr>
          <a:xfrm>
            <a:off x="793790" y="4049673"/>
            <a:ext cx="4196358" cy="362903"/>
          </a:xfrm>
          <a:prstGeom prst="rect">
            <a:avLst/>
          </a:prstGeom>
          <a:noFill/>
        </p:spPr>
        <p:txBody>
          <a:bodyPr wrap="none" lIns="0" tIns="0" rIns="0" bIns="0" rtlCol="0" anchor="t"/>
          <a:lstStyle/>
          <a:p>
            <a:pPr marL="0" indent="0" algn="l">
              <a:lnSpc>
                <a:spcPts val="2850"/>
              </a:lnSpc>
              <a:buNone/>
            </a:pPr>
            <a:r>
              <a:rPr lang="en-US" sz="1750" dirty="0">
                <a:solidFill>
                  <a:srgbClr val="746558"/>
                </a:solidFill>
                <a:latin typeface="Gelasio" pitchFamily="34" charset="0"/>
                <a:ea typeface="Gelasio" pitchFamily="34" charset="-122"/>
                <a:cs typeface="Gelasio" pitchFamily="34" charset="-120"/>
              </a:rPr>
              <a:t>Définition et enjeux</a:t>
            </a:r>
            <a:endParaRPr lang="en-US" sz="1750" dirty="0"/>
          </a:p>
        </p:txBody>
      </p:sp>
      <p:sp>
        <p:nvSpPr>
          <p:cNvPr id="7" name="Text 5"/>
          <p:cNvSpPr/>
          <p:nvPr/>
        </p:nvSpPr>
        <p:spPr>
          <a:xfrm>
            <a:off x="5216962" y="3029902"/>
            <a:ext cx="226814" cy="283488"/>
          </a:xfrm>
          <a:prstGeom prst="rect">
            <a:avLst/>
          </a:prstGeom>
          <a:noFill/>
        </p:spPr>
        <p:txBody>
          <a:bodyPr wrap="none" lIns="0" tIns="0" rIns="0" bIns="0" rtlCol="0" anchor="t"/>
          <a:lstStyle/>
          <a:p>
            <a:pPr marL="0" indent="0" algn="l">
              <a:lnSpc>
                <a:spcPts val="2850"/>
              </a:lnSpc>
              <a:buNone/>
            </a:pPr>
            <a:r>
              <a:rPr lang="en-US" sz="1750" dirty="0">
                <a:solidFill>
                  <a:srgbClr val="746558"/>
                </a:solidFill>
                <a:latin typeface="Gelasio Light" pitchFamily="34" charset="0"/>
                <a:ea typeface="Gelasio Light" pitchFamily="34" charset="-122"/>
                <a:cs typeface="Gelasio Light" pitchFamily="34" charset="-120"/>
              </a:rPr>
              <a:t>02</a:t>
            </a:r>
            <a:endParaRPr lang="en-US" sz="1750" dirty="0"/>
          </a:p>
        </p:txBody>
      </p:sp>
      <p:sp>
        <p:nvSpPr>
          <p:cNvPr id="8" name="Shape 6"/>
          <p:cNvSpPr/>
          <p:nvPr/>
        </p:nvSpPr>
        <p:spPr>
          <a:xfrm>
            <a:off x="5216962" y="3384947"/>
            <a:ext cx="4196358" cy="30480"/>
          </a:xfrm>
          <a:prstGeom prst="rect">
            <a:avLst/>
          </a:prstGeom>
          <a:solidFill>
            <a:srgbClr val="D3C5B6"/>
          </a:solidFill>
        </p:spPr>
      </p:sp>
      <p:sp>
        <p:nvSpPr>
          <p:cNvPr id="9" name="Text 7"/>
          <p:cNvSpPr/>
          <p:nvPr/>
        </p:nvSpPr>
        <p:spPr>
          <a:xfrm>
            <a:off x="5216962" y="3559254"/>
            <a:ext cx="2835235" cy="354330"/>
          </a:xfrm>
          <a:prstGeom prst="rect">
            <a:avLst/>
          </a:prstGeom>
          <a:noFill/>
        </p:spPr>
        <p:txBody>
          <a:bodyPr wrap="none" lIns="0" tIns="0" rIns="0" bIns="0" rtlCol="0" anchor="t"/>
          <a:lstStyle/>
          <a:p>
            <a:pPr marL="0" indent="0" algn="l">
              <a:lnSpc>
                <a:spcPts val="2750"/>
              </a:lnSpc>
              <a:buNone/>
            </a:pPr>
            <a:r>
              <a:rPr lang="en-US" sz="2200" dirty="0">
                <a:solidFill>
                  <a:srgbClr val="746558"/>
                </a:solidFill>
                <a:latin typeface="Gelasio Semi Bold" pitchFamily="34" charset="0"/>
                <a:ea typeface="Gelasio Semi Bold" pitchFamily="34" charset="-122"/>
                <a:cs typeface="Gelasio Semi Bold" pitchFamily="34" charset="-120"/>
              </a:rPr>
              <a:t>Activités clés</a:t>
            </a:r>
            <a:endParaRPr lang="en-US" sz="2200" dirty="0"/>
          </a:p>
        </p:txBody>
      </p:sp>
      <p:sp>
        <p:nvSpPr>
          <p:cNvPr id="10" name="Text 8"/>
          <p:cNvSpPr/>
          <p:nvPr/>
        </p:nvSpPr>
        <p:spPr>
          <a:xfrm>
            <a:off x="5216962" y="4049673"/>
            <a:ext cx="4196358" cy="362903"/>
          </a:xfrm>
          <a:prstGeom prst="rect">
            <a:avLst/>
          </a:prstGeom>
          <a:noFill/>
        </p:spPr>
        <p:txBody>
          <a:bodyPr wrap="none" lIns="0" tIns="0" rIns="0" bIns="0" rtlCol="0" anchor="t"/>
          <a:lstStyle/>
          <a:p>
            <a:pPr marL="0" indent="0" algn="l">
              <a:lnSpc>
                <a:spcPts val="2850"/>
              </a:lnSpc>
              <a:buNone/>
            </a:pPr>
            <a:r>
              <a:rPr lang="en-US" sz="1750" dirty="0">
                <a:solidFill>
                  <a:srgbClr val="746558"/>
                </a:solidFill>
                <a:latin typeface="Gelasio" pitchFamily="34" charset="0"/>
                <a:ea typeface="Gelasio" pitchFamily="34" charset="-122"/>
                <a:cs typeface="Gelasio" pitchFamily="34" charset="-120"/>
              </a:rPr>
              <a:t>Problématiques de l'import</a:t>
            </a:r>
            <a:endParaRPr lang="en-US" sz="1750" dirty="0"/>
          </a:p>
        </p:txBody>
      </p:sp>
      <p:sp>
        <p:nvSpPr>
          <p:cNvPr id="11" name="Text 9"/>
          <p:cNvSpPr/>
          <p:nvPr/>
        </p:nvSpPr>
        <p:spPr>
          <a:xfrm>
            <a:off x="9640133" y="3029902"/>
            <a:ext cx="226814" cy="283488"/>
          </a:xfrm>
          <a:prstGeom prst="rect">
            <a:avLst/>
          </a:prstGeom>
          <a:noFill/>
        </p:spPr>
        <p:txBody>
          <a:bodyPr wrap="none" lIns="0" tIns="0" rIns="0" bIns="0" rtlCol="0" anchor="t"/>
          <a:lstStyle/>
          <a:p>
            <a:pPr marL="0" indent="0" algn="l">
              <a:lnSpc>
                <a:spcPts val="2850"/>
              </a:lnSpc>
              <a:buNone/>
            </a:pPr>
            <a:r>
              <a:rPr lang="en-US" sz="1750" dirty="0">
                <a:solidFill>
                  <a:srgbClr val="746558"/>
                </a:solidFill>
                <a:latin typeface="Gelasio Light" pitchFamily="34" charset="0"/>
                <a:ea typeface="Gelasio Light" pitchFamily="34" charset="-122"/>
                <a:cs typeface="Gelasio Light" pitchFamily="34" charset="-120"/>
              </a:rPr>
              <a:t>03</a:t>
            </a:r>
            <a:endParaRPr lang="en-US" sz="1750" dirty="0"/>
          </a:p>
        </p:txBody>
      </p:sp>
      <p:sp>
        <p:nvSpPr>
          <p:cNvPr id="12" name="Shape 10"/>
          <p:cNvSpPr/>
          <p:nvPr/>
        </p:nvSpPr>
        <p:spPr>
          <a:xfrm>
            <a:off x="9640133" y="3384947"/>
            <a:ext cx="4196358" cy="30480"/>
          </a:xfrm>
          <a:prstGeom prst="rect">
            <a:avLst/>
          </a:prstGeom>
          <a:solidFill>
            <a:srgbClr val="D3C5B6"/>
          </a:solidFill>
        </p:spPr>
      </p:sp>
      <p:sp>
        <p:nvSpPr>
          <p:cNvPr id="13" name="Text 11"/>
          <p:cNvSpPr/>
          <p:nvPr/>
        </p:nvSpPr>
        <p:spPr>
          <a:xfrm>
            <a:off x="9640133" y="3559254"/>
            <a:ext cx="2961918" cy="354330"/>
          </a:xfrm>
          <a:prstGeom prst="rect">
            <a:avLst/>
          </a:prstGeom>
          <a:noFill/>
        </p:spPr>
        <p:txBody>
          <a:bodyPr wrap="none" lIns="0" tIns="0" rIns="0" bIns="0" rtlCol="0" anchor="t"/>
          <a:lstStyle/>
          <a:p>
            <a:pPr marL="0" indent="0" algn="l">
              <a:lnSpc>
                <a:spcPts val="2750"/>
              </a:lnSpc>
              <a:buNone/>
            </a:pPr>
            <a:r>
              <a:rPr lang="en-US" sz="2200" dirty="0">
                <a:solidFill>
                  <a:srgbClr val="746558"/>
                </a:solidFill>
                <a:latin typeface="Gelasio Semi Bold" pitchFamily="34" charset="0"/>
                <a:ea typeface="Gelasio Semi Bold" pitchFamily="34" charset="-122"/>
                <a:cs typeface="Gelasio Semi Bold" pitchFamily="34" charset="-120"/>
              </a:rPr>
              <a:t>Notre projet FLOTTE</a:t>
            </a:r>
            <a:endParaRPr lang="en-US" sz="2200" dirty="0"/>
          </a:p>
        </p:txBody>
      </p:sp>
      <p:sp>
        <p:nvSpPr>
          <p:cNvPr id="14" name="Text 12"/>
          <p:cNvSpPr/>
          <p:nvPr/>
        </p:nvSpPr>
        <p:spPr>
          <a:xfrm>
            <a:off x="9640133" y="4049673"/>
            <a:ext cx="4196358" cy="362903"/>
          </a:xfrm>
          <a:prstGeom prst="rect">
            <a:avLst/>
          </a:prstGeom>
          <a:noFill/>
        </p:spPr>
        <p:txBody>
          <a:bodyPr wrap="none" lIns="0" tIns="0" rIns="0" bIns="0" rtlCol="0" anchor="t"/>
          <a:lstStyle/>
          <a:p>
            <a:pPr marL="0" indent="0" algn="l">
              <a:lnSpc>
                <a:spcPts val="2850"/>
              </a:lnSpc>
              <a:buNone/>
            </a:pPr>
            <a:r>
              <a:rPr lang="en-US" sz="1750" dirty="0">
                <a:solidFill>
                  <a:srgbClr val="746558"/>
                </a:solidFill>
                <a:latin typeface="Gelasio" pitchFamily="34" charset="0"/>
                <a:ea typeface="Gelasio" pitchFamily="34" charset="-122"/>
                <a:cs typeface="Gelasio" pitchFamily="34" charset="-120"/>
              </a:rPr>
              <a:t>Vue d'ensemble</a:t>
            </a:r>
            <a:endParaRPr lang="en-US" sz="1750" dirty="0"/>
          </a:p>
        </p:txBody>
      </p:sp>
      <p:sp>
        <p:nvSpPr>
          <p:cNvPr id="15" name="Text 13"/>
          <p:cNvSpPr/>
          <p:nvPr/>
        </p:nvSpPr>
        <p:spPr>
          <a:xfrm>
            <a:off x="793790" y="4809411"/>
            <a:ext cx="226814" cy="283488"/>
          </a:xfrm>
          <a:prstGeom prst="rect">
            <a:avLst/>
          </a:prstGeom>
          <a:noFill/>
        </p:spPr>
        <p:txBody>
          <a:bodyPr wrap="none" lIns="0" tIns="0" rIns="0" bIns="0" rtlCol="0" anchor="t"/>
          <a:lstStyle/>
          <a:p>
            <a:pPr marL="0" indent="0" algn="l">
              <a:lnSpc>
                <a:spcPts val="2850"/>
              </a:lnSpc>
              <a:buNone/>
            </a:pPr>
            <a:r>
              <a:rPr lang="en-US" sz="1750" dirty="0">
                <a:solidFill>
                  <a:srgbClr val="746558"/>
                </a:solidFill>
                <a:latin typeface="Gelasio Light" pitchFamily="34" charset="0"/>
                <a:ea typeface="Gelasio Light" pitchFamily="34" charset="-122"/>
                <a:cs typeface="Gelasio Light" pitchFamily="34" charset="-120"/>
              </a:rPr>
              <a:t>04</a:t>
            </a:r>
            <a:endParaRPr lang="en-US" sz="1750" dirty="0"/>
          </a:p>
        </p:txBody>
      </p:sp>
      <p:sp>
        <p:nvSpPr>
          <p:cNvPr id="16" name="Shape 14"/>
          <p:cNvSpPr/>
          <p:nvPr/>
        </p:nvSpPr>
        <p:spPr>
          <a:xfrm>
            <a:off x="793790" y="5164455"/>
            <a:ext cx="6407944" cy="30480"/>
          </a:xfrm>
          <a:prstGeom prst="rect">
            <a:avLst/>
          </a:prstGeom>
          <a:solidFill>
            <a:srgbClr val="D3C5B6"/>
          </a:solidFill>
        </p:spPr>
      </p:sp>
      <p:sp>
        <p:nvSpPr>
          <p:cNvPr id="17" name="Text 15"/>
          <p:cNvSpPr/>
          <p:nvPr/>
        </p:nvSpPr>
        <p:spPr>
          <a:xfrm>
            <a:off x="793790" y="5338763"/>
            <a:ext cx="2835235" cy="354330"/>
          </a:xfrm>
          <a:prstGeom prst="rect">
            <a:avLst/>
          </a:prstGeom>
          <a:noFill/>
        </p:spPr>
        <p:txBody>
          <a:bodyPr wrap="none" lIns="0" tIns="0" rIns="0" bIns="0" rtlCol="0" anchor="t"/>
          <a:lstStyle/>
          <a:p>
            <a:pPr marL="0" indent="0" algn="l">
              <a:lnSpc>
                <a:spcPts val="2750"/>
              </a:lnSpc>
              <a:buNone/>
            </a:pPr>
            <a:r>
              <a:rPr lang="en-US" sz="2200" dirty="0">
                <a:solidFill>
                  <a:srgbClr val="746558"/>
                </a:solidFill>
                <a:latin typeface="Gelasio Semi Bold" pitchFamily="34" charset="0"/>
                <a:ea typeface="Gelasio Semi Bold" pitchFamily="34" charset="-122"/>
                <a:cs typeface="Gelasio Semi Bold" pitchFamily="34" charset="-120"/>
              </a:rPr>
              <a:t>FLOTTE</a:t>
            </a:r>
            <a:endParaRPr lang="en-US" sz="2200" dirty="0"/>
          </a:p>
        </p:txBody>
      </p:sp>
      <p:sp>
        <p:nvSpPr>
          <p:cNvPr id="18" name="Text 16"/>
          <p:cNvSpPr/>
          <p:nvPr/>
        </p:nvSpPr>
        <p:spPr>
          <a:xfrm>
            <a:off x="793790" y="5829181"/>
            <a:ext cx="6407944" cy="362903"/>
          </a:xfrm>
          <a:prstGeom prst="rect">
            <a:avLst/>
          </a:prstGeom>
          <a:noFill/>
        </p:spPr>
        <p:txBody>
          <a:bodyPr wrap="none" lIns="0" tIns="0" rIns="0" bIns="0" rtlCol="0" anchor="t"/>
          <a:lstStyle/>
          <a:p>
            <a:pPr marL="0" indent="0" algn="l">
              <a:lnSpc>
                <a:spcPts val="2850"/>
              </a:lnSpc>
              <a:buNone/>
            </a:pPr>
            <a:r>
              <a:rPr lang="en-US" sz="1750" dirty="0">
                <a:solidFill>
                  <a:srgbClr val="746558"/>
                </a:solidFill>
                <a:latin typeface="Gelasio" pitchFamily="34" charset="0"/>
                <a:ea typeface="Gelasio" pitchFamily="34" charset="-122"/>
                <a:cs typeface="Gelasio" pitchFamily="34" charset="-120"/>
              </a:rPr>
              <a:t>Écrans &amp; actions</a:t>
            </a:r>
            <a:endParaRPr lang="en-US" sz="1750" dirty="0"/>
          </a:p>
        </p:txBody>
      </p:sp>
      <p:sp>
        <p:nvSpPr>
          <p:cNvPr id="19" name="Text 17"/>
          <p:cNvSpPr/>
          <p:nvPr/>
        </p:nvSpPr>
        <p:spPr>
          <a:xfrm>
            <a:off x="7428548" y="4809411"/>
            <a:ext cx="226814" cy="283488"/>
          </a:xfrm>
          <a:prstGeom prst="rect">
            <a:avLst/>
          </a:prstGeom>
          <a:noFill/>
        </p:spPr>
        <p:txBody>
          <a:bodyPr wrap="none" lIns="0" tIns="0" rIns="0" bIns="0" rtlCol="0" anchor="t"/>
          <a:lstStyle/>
          <a:p>
            <a:pPr marL="0" indent="0" algn="l">
              <a:lnSpc>
                <a:spcPts val="2850"/>
              </a:lnSpc>
              <a:buNone/>
            </a:pPr>
            <a:r>
              <a:rPr lang="en-US" sz="1750" dirty="0">
                <a:solidFill>
                  <a:srgbClr val="746558"/>
                </a:solidFill>
                <a:latin typeface="Gelasio Light" pitchFamily="34" charset="0"/>
                <a:ea typeface="Gelasio Light" pitchFamily="34" charset="-122"/>
                <a:cs typeface="Gelasio Light" pitchFamily="34" charset="-120"/>
              </a:rPr>
              <a:t>05</a:t>
            </a:r>
            <a:endParaRPr lang="en-US" sz="1750" dirty="0"/>
          </a:p>
        </p:txBody>
      </p:sp>
      <p:sp>
        <p:nvSpPr>
          <p:cNvPr id="20" name="Shape 18"/>
          <p:cNvSpPr/>
          <p:nvPr/>
        </p:nvSpPr>
        <p:spPr>
          <a:xfrm>
            <a:off x="7428548" y="5164455"/>
            <a:ext cx="6407944" cy="30480"/>
          </a:xfrm>
          <a:prstGeom prst="rect">
            <a:avLst/>
          </a:prstGeom>
          <a:solidFill>
            <a:srgbClr val="D3C5B6"/>
          </a:solidFill>
        </p:spPr>
      </p:sp>
      <p:sp>
        <p:nvSpPr>
          <p:cNvPr id="21" name="Text 19"/>
          <p:cNvSpPr/>
          <p:nvPr/>
        </p:nvSpPr>
        <p:spPr>
          <a:xfrm>
            <a:off x="7428548" y="5338763"/>
            <a:ext cx="3088005" cy="354330"/>
          </a:xfrm>
          <a:prstGeom prst="rect">
            <a:avLst/>
          </a:prstGeom>
          <a:noFill/>
        </p:spPr>
        <p:txBody>
          <a:bodyPr wrap="none" lIns="0" tIns="0" rIns="0" bIns="0" rtlCol="0" anchor="t"/>
          <a:lstStyle/>
          <a:p>
            <a:pPr marL="0" indent="0" algn="l">
              <a:lnSpc>
                <a:spcPts val="2750"/>
              </a:lnSpc>
              <a:buNone/>
            </a:pPr>
            <a:r>
              <a:rPr lang="en-US" sz="2200" dirty="0">
                <a:solidFill>
                  <a:srgbClr val="746558"/>
                </a:solidFill>
                <a:latin typeface="Gelasio Semi Bold" pitchFamily="34" charset="0"/>
                <a:ea typeface="Gelasio Semi Bold" pitchFamily="34" charset="-122"/>
                <a:cs typeface="Gelasio Semi Bold" pitchFamily="34" charset="-120"/>
              </a:rPr>
              <a:t>Démo, lexique et suite</a:t>
            </a:r>
            <a:endParaRPr lang="en-US" sz="2200" dirty="0"/>
          </a:p>
        </p:txBody>
      </p:sp>
      <p:sp>
        <p:nvSpPr>
          <p:cNvPr id="22" name="Text 20"/>
          <p:cNvSpPr/>
          <p:nvPr/>
        </p:nvSpPr>
        <p:spPr>
          <a:xfrm>
            <a:off x="7428548" y="5829181"/>
            <a:ext cx="6407944" cy="362903"/>
          </a:xfrm>
          <a:prstGeom prst="rect">
            <a:avLst/>
          </a:prstGeom>
          <a:noFill/>
        </p:spPr>
        <p:txBody>
          <a:bodyPr wrap="none" lIns="0" tIns="0" rIns="0" bIns="0" rtlCol="0" anchor="t"/>
          <a:lstStyle/>
          <a:p>
            <a:pPr marL="0" indent="0" algn="l">
              <a:lnSpc>
                <a:spcPts val="2850"/>
              </a:lnSpc>
              <a:buNone/>
            </a:pPr>
            <a:r>
              <a:rPr lang="en-US" sz="1750" dirty="0">
                <a:solidFill>
                  <a:srgbClr val="746558"/>
                </a:solidFill>
                <a:latin typeface="Gelasio" pitchFamily="34" charset="0"/>
                <a:ea typeface="Gelasio" pitchFamily="34" charset="-122"/>
                <a:cs typeface="Gelasio" pitchFamily="34" charset="-120"/>
              </a:rPr>
              <a:t>Prochaines étapes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3183493"/>
            <a:ext cx="2835235" cy="354330"/>
          </a:xfrm>
          <a:prstGeom prst="rect">
            <a:avLst/>
          </a:prstGeom>
          <a:noFill/>
        </p:spPr>
        <p:txBody>
          <a:bodyPr wrap="none" lIns="0" tIns="0" rIns="0" bIns="0" rtlCol="0" anchor="t"/>
          <a:lstStyle/>
          <a:p>
            <a:pPr marL="0" indent="0" algn="l">
              <a:lnSpc>
                <a:spcPts val="2750"/>
              </a:lnSpc>
              <a:buNone/>
            </a:pPr>
            <a:r>
              <a:rPr lang="en-US" sz="2200" dirty="0">
                <a:solidFill>
                  <a:srgbClr val="484237"/>
                </a:solidFill>
                <a:latin typeface="Gelasio Semi Bold" pitchFamily="34" charset="0"/>
                <a:ea typeface="Gelasio Semi Bold" pitchFamily="34" charset="-122"/>
                <a:cs typeface="Gelasio Semi Bold" pitchFamily="34" charset="-120"/>
              </a:rPr>
              <a:t>Contexte Général</a:t>
            </a:r>
            <a:endParaRPr lang="en-US" sz="2200" dirty="0"/>
          </a:p>
        </p:txBody>
      </p:sp>
      <p:sp>
        <p:nvSpPr>
          <p:cNvPr id="4" name="Text 1"/>
          <p:cNvSpPr/>
          <p:nvPr/>
        </p:nvSpPr>
        <p:spPr>
          <a:xfrm>
            <a:off x="793790" y="3628549"/>
            <a:ext cx="7556421" cy="1417558"/>
          </a:xfrm>
          <a:prstGeom prst="rect">
            <a:avLst/>
          </a:prstGeom>
          <a:noFill/>
        </p:spPr>
        <p:txBody>
          <a:bodyPr wrap="square" lIns="0" tIns="0" rIns="0" bIns="0" rtlCol="0" anchor="t"/>
          <a:lstStyle/>
          <a:p>
            <a:pPr marL="0" indent="0" algn="l">
              <a:lnSpc>
                <a:spcPts val="5550"/>
              </a:lnSpc>
              <a:buNone/>
            </a:pPr>
            <a:r>
              <a:rPr lang="en-US" sz="4450" dirty="0">
                <a:solidFill>
                  <a:srgbClr val="484237"/>
                </a:solidFill>
                <a:latin typeface="Gelasio Semi Bold" pitchFamily="34" charset="0"/>
                <a:ea typeface="Gelasio Semi Bold" pitchFamily="34" charset="-122"/>
                <a:cs typeface="Gelasio Semi Bold" pitchFamily="34" charset="-120"/>
              </a:rPr>
              <a:t>1. Flotte Automobile: Définition et Enjeux</a:t>
            </a:r>
            <a:endParaRPr lang="en-US" sz="44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1643896"/>
            <a:ext cx="7604284" cy="1417558"/>
          </a:xfrm>
          <a:prstGeom prst="rect">
            <a:avLst/>
          </a:prstGeom>
          <a:noFill/>
        </p:spPr>
        <p:txBody>
          <a:bodyPr wrap="square" lIns="0" tIns="0" rIns="0" bIns="0" rtlCol="0" anchor="t"/>
          <a:lstStyle/>
          <a:p>
            <a:pPr marL="0" indent="0" algn="l">
              <a:lnSpc>
                <a:spcPts val="5550"/>
              </a:lnSpc>
              <a:buNone/>
            </a:pPr>
            <a:r>
              <a:rPr lang="en-US" sz="4450" dirty="0">
                <a:solidFill>
                  <a:srgbClr val="484237"/>
                </a:solidFill>
                <a:latin typeface="Gelasio Semi Bold" pitchFamily="34" charset="0"/>
                <a:ea typeface="Gelasio Semi Bold" pitchFamily="34" charset="-122"/>
                <a:cs typeface="Gelasio Semi Bold" pitchFamily="34" charset="-120"/>
              </a:rPr>
              <a:t>Qu'est-ce qu'une flotte automobile ?</a:t>
            </a:r>
            <a:endParaRPr lang="en-US" sz="4450" dirty="0"/>
          </a:p>
        </p:txBody>
      </p:sp>
      <p:sp>
        <p:nvSpPr>
          <p:cNvPr id="3" name="Text 1"/>
          <p:cNvSpPr/>
          <p:nvPr/>
        </p:nvSpPr>
        <p:spPr>
          <a:xfrm>
            <a:off x="793790" y="3288268"/>
            <a:ext cx="7604284" cy="1088774"/>
          </a:xfrm>
          <a:prstGeom prst="rect">
            <a:avLst/>
          </a:prstGeom>
          <a:noFill/>
        </p:spPr>
        <p:txBody>
          <a:bodyPr wrap="square" lIns="0" tIns="0" rIns="0" bIns="0" rtlCol="0" anchor="t"/>
          <a:lstStyle/>
          <a:p>
            <a:pPr marL="342900" indent="-342900" algn="l">
              <a:lnSpc>
                <a:spcPts val="2850"/>
              </a:lnSpc>
              <a:buSzPct val="100000"/>
              <a:buChar char="•"/>
            </a:pPr>
            <a:r>
              <a:rPr lang="en-US" sz="1750" dirty="0">
                <a:solidFill>
                  <a:srgbClr val="746558"/>
                </a:solidFill>
                <a:latin typeface="Gelasio" pitchFamily="34" charset="0"/>
                <a:ea typeface="Gelasio" pitchFamily="34" charset="-122"/>
                <a:cs typeface="Gelasio" pitchFamily="34" charset="-120"/>
              </a:rPr>
              <a:t>Ensemble de véhicules détenus ou gérés par une entreprise.</a:t>
            </a:r>
            <a:endParaRPr lang="en-US" sz="1750" dirty="0"/>
          </a:p>
          <a:p>
            <a:pPr marL="342900" indent="-342900" algn="l">
              <a:lnSpc>
                <a:spcPts val="2850"/>
              </a:lnSpc>
              <a:buSzPct val="100000"/>
              <a:buChar char="•"/>
            </a:pPr>
            <a:r>
              <a:rPr lang="en-US" sz="1750" dirty="0">
                <a:solidFill>
                  <a:srgbClr val="746558"/>
                </a:solidFill>
                <a:latin typeface="Gelasio" pitchFamily="34" charset="0"/>
                <a:ea typeface="Gelasio" pitchFamily="34" charset="-122"/>
                <a:cs typeface="Gelasio" pitchFamily="34" charset="-120"/>
              </a:rPr>
              <a:t>Inclut : véhicules de fonction, utilitaires, import/revente.</a:t>
            </a:r>
            <a:endParaRPr lang="en-US" sz="1750" dirty="0"/>
          </a:p>
          <a:p>
            <a:pPr marL="342900" indent="-342900" algn="l">
              <a:lnSpc>
                <a:spcPts val="2850"/>
              </a:lnSpc>
              <a:buSzPct val="100000"/>
              <a:buChar char="•"/>
            </a:pPr>
            <a:r>
              <a:rPr lang="en-US" sz="1750" dirty="0">
                <a:solidFill>
                  <a:srgbClr val="746558"/>
                </a:solidFill>
                <a:latin typeface="Gelasio" pitchFamily="34" charset="0"/>
                <a:ea typeface="Gelasio" pitchFamily="34" charset="-122"/>
                <a:cs typeface="Gelasio" pitchFamily="34" charset="-120"/>
              </a:rPr>
              <a:t>Gestion : suivi du parc, coûts, documents, ventes.</a:t>
            </a:r>
            <a:endParaRPr lang="en-US" sz="1750" dirty="0"/>
          </a:p>
        </p:txBody>
      </p:sp>
      <p:pic>
        <p:nvPicPr>
          <p:cNvPr id="4" name="Image 0" descr="preencoded.png"/>
          <p:cNvPicPr>
            <a:picLocks noChangeAspect="1"/>
          </p:cNvPicPr>
          <p:nvPr/>
        </p:nvPicPr>
        <p:blipFill>
          <a:blip r:embed="rId1"/>
          <a:stretch>
            <a:fillRect/>
          </a:stretch>
        </p:blipFill>
        <p:spPr>
          <a:xfrm>
            <a:off x="8959096" y="1672233"/>
            <a:ext cx="4885015" cy="4885015"/>
          </a:xfrm>
          <a:prstGeom prst="rect">
            <a:avLst/>
          </a:prstGeom>
        </p:spPr>
      </p:pic>
      <p:sp>
        <p:nvSpPr>
          <p:cNvPr id="5" name="Zone de texte 4"/>
          <p:cNvSpPr txBox="1"/>
          <p:nvPr/>
        </p:nvSpPr>
        <p:spPr>
          <a:xfrm>
            <a:off x="12777470" y="7786370"/>
            <a:ext cx="1782445" cy="368300"/>
          </a:xfrm>
          <a:prstGeom prst="rect">
            <a:avLst/>
          </a:prstGeom>
          <a:solidFill>
            <a:srgbClr val="F9F6F0"/>
          </a:solidFill>
          <a:ln>
            <a:solidFill>
              <a:srgbClr val="F9F6F0"/>
            </a:solidFill>
          </a:ln>
        </p:spPr>
        <p:txBody>
          <a:bodyPr wrap="square" rtlCol="0">
            <a:spAutoFit/>
          </a:bodyPr>
          <a:p>
            <a:endParaRPr lang="fr-FR" alt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2245043"/>
            <a:ext cx="8014454" cy="708779"/>
          </a:xfrm>
          <a:prstGeom prst="rect">
            <a:avLst/>
          </a:prstGeom>
          <a:noFill/>
        </p:spPr>
        <p:txBody>
          <a:bodyPr wrap="none" lIns="0" tIns="0" rIns="0" bIns="0" rtlCol="0" anchor="t"/>
          <a:lstStyle/>
          <a:p>
            <a:pPr marL="0" indent="0" algn="l">
              <a:lnSpc>
                <a:spcPts val="5550"/>
              </a:lnSpc>
              <a:buNone/>
            </a:pPr>
            <a:r>
              <a:rPr lang="en-US" sz="4450" dirty="0">
                <a:solidFill>
                  <a:srgbClr val="484237"/>
                </a:solidFill>
                <a:latin typeface="Gelasio Semi Bold" pitchFamily="34" charset="0"/>
                <a:ea typeface="Gelasio Semi Bold" pitchFamily="34" charset="-122"/>
                <a:cs typeface="Gelasio Semi Bold" pitchFamily="34" charset="-120"/>
              </a:rPr>
              <a:t>Enjeux de la gestion de flotte</a:t>
            </a:r>
            <a:endParaRPr lang="en-US" sz="4450" dirty="0"/>
          </a:p>
        </p:txBody>
      </p:sp>
      <p:sp>
        <p:nvSpPr>
          <p:cNvPr id="3" name="Shape 1"/>
          <p:cNvSpPr/>
          <p:nvPr/>
        </p:nvSpPr>
        <p:spPr>
          <a:xfrm>
            <a:off x="793790" y="3407450"/>
            <a:ext cx="4196358" cy="2577108"/>
          </a:xfrm>
          <a:prstGeom prst="roundRect">
            <a:avLst>
              <a:gd name="adj" fmla="val 1320"/>
            </a:avLst>
          </a:prstGeom>
          <a:solidFill>
            <a:srgbClr val="EEE8DD"/>
          </a:solidFill>
        </p:spPr>
      </p:sp>
      <p:sp>
        <p:nvSpPr>
          <p:cNvPr id="4" name="Shape 2"/>
          <p:cNvSpPr/>
          <p:nvPr/>
        </p:nvSpPr>
        <p:spPr>
          <a:xfrm>
            <a:off x="1020604" y="3634264"/>
            <a:ext cx="680442" cy="680442"/>
          </a:xfrm>
          <a:prstGeom prst="roundRect">
            <a:avLst>
              <a:gd name="adj" fmla="val 13436980"/>
            </a:avLst>
          </a:prstGeom>
          <a:solidFill>
            <a:srgbClr val="D3C5B6"/>
          </a:solidFill>
        </p:spPr>
      </p:sp>
      <p:pic>
        <p:nvPicPr>
          <p:cNvPr id="5" name="Image 0" descr="preencoded.png"/>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1207770" y="3821311"/>
            <a:ext cx="306110" cy="306110"/>
          </a:xfrm>
          <a:prstGeom prst="rect">
            <a:avLst/>
          </a:prstGeom>
        </p:spPr>
      </p:pic>
      <p:sp>
        <p:nvSpPr>
          <p:cNvPr id="6" name="Text 3"/>
          <p:cNvSpPr/>
          <p:nvPr/>
        </p:nvSpPr>
        <p:spPr>
          <a:xfrm>
            <a:off x="1020604" y="4541520"/>
            <a:ext cx="2835235" cy="354330"/>
          </a:xfrm>
          <a:prstGeom prst="rect">
            <a:avLst/>
          </a:prstGeom>
          <a:noFill/>
        </p:spPr>
        <p:txBody>
          <a:bodyPr wrap="none" lIns="0" tIns="0" rIns="0" bIns="0" rtlCol="0" anchor="t"/>
          <a:lstStyle/>
          <a:p>
            <a:pPr marL="0" indent="0" algn="l">
              <a:lnSpc>
                <a:spcPts val="2750"/>
              </a:lnSpc>
              <a:buNone/>
            </a:pPr>
            <a:r>
              <a:rPr lang="en-US" sz="2200" dirty="0">
                <a:solidFill>
                  <a:srgbClr val="746558"/>
                </a:solidFill>
                <a:latin typeface="Gelasio Semi Bold" pitchFamily="34" charset="0"/>
                <a:ea typeface="Gelasio Semi Bold" pitchFamily="34" charset="-122"/>
                <a:cs typeface="Gelasio Semi Bold" pitchFamily="34" charset="-120"/>
              </a:rPr>
              <a:t>Centraliser les infos</a:t>
            </a:r>
            <a:endParaRPr lang="en-US" sz="2200" dirty="0"/>
          </a:p>
        </p:txBody>
      </p:sp>
      <p:sp>
        <p:nvSpPr>
          <p:cNvPr id="7" name="Text 4"/>
          <p:cNvSpPr/>
          <p:nvPr/>
        </p:nvSpPr>
        <p:spPr>
          <a:xfrm>
            <a:off x="1020604" y="5031938"/>
            <a:ext cx="3742730" cy="725805"/>
          </a:xfrm>
          <a:prstGeom prst="rect">
            <a:avLst/>
          </a:prstGeom>
          <a:noFill/>
        </p:spPr>
        <p:txBody>
          <a:bodyPr wrap="square" lIns="0" tIns="0" rIns="0" bIns="0" rtlCol="0" anchor="t"/>
          <a:lstStyle/>
          <a:p>
            <a:pPr marL="0" indent="0" algn="l">
              <a:lnSpc>
                <a:spcPts val="2850"/>
              </a:lnSpc>
              <a:buNone/>
            </a:pPr>
            <a:r>
              <a:rPr lang="en-US" sz="1750" dirty="0">
                <a:solidFill>
                  <a:srgbClr val="746558"/>
                </a:solidFill>
                <a:latin typeface="Gelasio" pitchFamily="34" charset="0"/>
                <a:ea typeface="Gelasio" pitchFamily="34" charset="-122"/>
                <a:cs typeface="Gelasio" pitchFamily="34" charset="-120"/>
              </a:rPr>
              <a:t>État, kilométrage, documents, réparations.</a:t>
            </a:r>
            <a:endParaRPr lang="en-US" sz="1750" dirty="0"/>
          </a:p>
        </p:txBody>
      </p:sp>
      <p:sp>
        <p:nvSpPr>
          <p:cNvPr id="8" name="Shape 5"/>
          <p:cNvSpPr/>
          <p:nvPr/>
        </p:nvSpPr>
        <p:spPr>
          <a:xfrm>
            <a:off x="5216962" y="3407450"/>
            <a:ext cx="4196358" cy="2577108"/>
          </a:xfrm>
          <a:prstGeom prst="roundRect">
            <a:avLst>
              <a:gd name="adj" fmla="val 1320"/>
            </a:avLst>
          </a:prstGeom>
          <a:solidFill>
            <a:srgbClr val="EEE8DD"/>
          </a:solidFill>
        </p:spPr>
      </p:sp>
      <p:sp>
        <p:nvSpPr>
          <p:cNvPr id="9" name="Shape 6"/>
          <p:cNvSpPr/>
          <p:nvPr/>
        </p:nvSpPr>
        <p:spPr>
          <a:xfrm>
            <a:off x="5443776" y="3634264"/>
            <a:ext cx="680442" cy="680442"/>
          </a:xfrm>
          <a:prstGeom prst="roundRect">
            <a:avLst>
              <a:gd name="adj" fmla="val 13436980"/>
            </a:avLst>
          </a:prstGeom>
          <a:solidFill>
            <a:srgbClr val="D3C5B6"/>
          </a:solidFill>
        </p:spPr>
      </p:sp>
      <p:pic>
        <p:nvPicPr>
          <p:cNvPr id="10" name="Image 1"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630942" y="3821311"/>
            <a:ext cx="306110" cy="306110"/>
          </a:xfrm>
          <a:prstGeom prst="rect">
            <a:avLst/>
          </a:prstGeom>
        </p:spPr>
      </p:pic>
      <p:sp>
        <p:nvSpPr>
          <p:cNvPr id="11" name="Text 7"/>
          <p:cNvSpPr/>
          <p:nvPr/>
        </p:nvSpPr>
        <p:spPr>
          <a:xfrm>
            <a:off x="5443776" y="4541520"/>
            <a:ext cx="2958584" cy="354330"/>
          </a:xfrm>
          <a:prstGeom prst="rect">
            <a:avLst/>
          </a:prstGeom>
          <a:noFill/>
        </p:spPr>
        <p:txBody>
          <a:bodyPr wrap="none" lIns="0" tIns="0" rIns="0" bIns="0" rtlCol="0" anchor="t"/>
          <a:lstStyle/>
          <a:p>
            <a:pPr marL="0" indent="0" algn="l">
              <a:lnSpc>
                <a:spcPts val="2750"/>
              </a:lnSpc>
              <a:buNone/>
            </a:pPr>
            <a:r>
              <a:rPr lang="en-US" sz="2200" dirty="0">
                <a:solidFill>
                  <a:srgbClr val="746558"/>
                </a:solidFill>
                <a:latin typeface="Gelasio Semi Bold" pitchFamily="34" charset="0"/>
                <a:ea typeface="Gelasio Semi Bold" pitchFamily="34" charset="-122"/>
                <a:cs typeface="Gelasio Semi Bold" pitchFamily="34" charset="-120"/>
              </a:rPr>
              <a:t>Suivre les démarches</a:t>
            </a:r>
            <a:endParaRPr lang="en-US" sz="2200" dirty="0"/>
          </a:p>
        </p:txBody>
      </p:sp>
      <p:sp>
        <p:nvSpPr>
          <p:cNvPr id="12" name="Text 8"/>
          <p:cNvSpPr/>
          <p:nvPr/>
        </p:nvSpPr>
        <p:spPr>
          <a:xfrm>
            <a:off x="5443776" y="5031938"/>
            <a:ext cx="3742730" cy="725805"/>
          </a:xfrm>
          <a:prstGeom prst="rect">
            <a:avLst/>
          </a:prstGeom>
          <a:noFill/>
        </p:spPr>
        <p:txBody>
          <a:bodyPr wrap="square" lIns="0" tIns="0" rIns="0" bIns="0" rtlCol="0" anchor="t"/>
          <a:lstStyle/>
          <a:p>
            <a:pPr marL="0" indent="0" algn="l">
              <a:lnSpc>
                <a:spcPts val="2850"/>
              </a:lnSpc>
              <a:buNone/>
            </a:pPr>
            <a:r>
              <a:rPr lang="en-US" sz="1750" dirty="0">
                <a:solidFill>
                  <a:srgbClr val="746558"/>
                </a:solidFill>
                <a:latin typeface="Gelasio" pitchFamily="34" charset="0"/>
                <a:ea typeface="Gelasio" pitchFamily="34" charset="-122"/>
                <a:cs typeface="Gelasio" pitchFamily="34" charset="-120"/>
              </a:rPr>
              <a:t>Douane, homologation, immatriculation, carte grise.</a:t>
            </a:r>
            <a:endParaRPr lang="en-US" sz="1750" dirty="0"/>
          </a:p>
        </p:txBody>
      </p:sp>
      <p:sp>
        <p:nvSpPr>
          <p:cNvPr id="13" name="Shape 9"/>
          <p:cNvSpPr/>
          <p:nvPr/>
        </p:nvSpPr>
        <p:spPr>
          <a:xfrm>
            <a:off x="9640133" y="3407450"/>
            <a:ext cx="4196358" cy="2577108"/>
          </a:xfrm>
          <a:prstGeom prst="roundRect">
            <a:avLst>
              <a:gd name="adj" fmla="val 1320"/>
            </a:avLst>
          </a:prstGeom>
          <a:solidFill>
            <a:srgbClr val="EEE8DD"/>
          </a:solidFill>
        </p:spPr>
      </p:sp>
      <p:sp>
        <p:nvSpPr>
          <p:cNvPr id="14" name="Shape 10"/>
          <p:cNvSpPr/>
          <p:nvPr/>
        </p:nvSpPr>
        <p:spPr>
          <a:xfrm>
            <a:off x="9866948" y="3634264"/>
            <a:ext cx="680442" cy="680442"/>
          </a:xfrm>
          <a:prstGeom prst="roundRect">
            <a:avLst>
              <a:gd name="adj" fmla="val 13436980"/>
            </a:avLst>
          </a:prstGeom>
          <a:solidFill>
            <a:srgbClr val="D3C5B6"/>
          </a:solidFill>
        </p:spPr>
      </p:sp>
      <p:pic>
        <p:nvPicPr>
          <p:cNvPr id="15" name="Image 2" descr="preencoded.png"/>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0054114" y="3821311"/>
            <a:ext cx="306110" cy="306110"/>
          </a:xfrm>
          <a:prstGeom prst="rect">
            <a:avLst/>
          </a:prstGeom>
        </p:spPr>
      </p:pic>
      <p:sp>
        <p:nvSpPr>
          <p:cNvPr id="16" name="Text 11"/>
          <p:cNvSpPr/>
          <p:nvPr/>
        </p:nvSpPr>
        <p:spPr>
          <a:xfrm>
            <a:off x="9866948" y="4541520"/>
            <a:ext cx="2835235" cy="354330"/>
          </a:xfrm>
          <a:prstGeom prst="rect">
            <a:avLst/>
          </a:prstGeom>
          <a:noFill/>
        </p:spPr>
        <p:txBody>
          <a:bodyPr wrap="none" lIns="0" tIns="0" rIns="0" bIns="0" rtlCol="0" anchor="t"/>
          <a:lstStyle/>
          <a:p>
            <a:pPr marL="0" indent="0" algn="l">
              <a:lnSpc>
                <a:spcPts val="2750"/>
              </a:lnSpc>
              <a:buNone/>
            </a:pPr>
            <a:r>
              <a:rPr lang="en-US" sz="2200" dirty="0">
                <a:solidFill>
                  <a:srgbClr val="746558"/>
                </a:solidFill>
                <a:latin typeface="Gelasio Semi Bold" pitchFamily="34" charset="0"/>
                <a:ea typeface="Gelasio Semi Bold" pitchFamily="34" charset="-122"/>
                <a:cs typeface="Gelasio Semi Bold" pitchFamily="34" charset="-120"/>
              </a:rPr>
              <a:t>Piloter l'activité</a:t>
            </a:r>
            <a:endParaRPr lang="en-US" sz="2200" dirty="0"/>
          </a:p>
        </p:txBody>
      </p:sp>
      <p:sp>
        <p:nvSpPr>
          <p:cNvPr id="17" name="Text 12"/>
          <p:cNvSpPr/>
          <p:nvPr/>
        </p:nvSpPr>
        <p:spPr>
          <a:xfrm>
            <a:off x="9866948" y="5031938"/>
            <a:ext cx="3742730" cy="725805"/>
          </a:xfrm>
          <a:prstGeom prst="rect">
            <a:avLst/>
          </a:prstGeom>
          <a:noFill/>
        </p:spPr>
        <p:txBody>
          <a:bodyPr wrap="square" lIns="0" tIns="0" rIns="0" bIns="0" rtlCol="0" anchor="t"/>
          <a:lstStyle/>
          <a:p>
            <a:pPr marL="0" indent="0" algn="l">
              <a:lnSpc>
                <a:spcPts val="2850"/>
              </a:lnSpc>
              <a:buNone/>
            </a:pPr>
            <a:r>
              <a:rPr lang="en-US" sz="1750" dirty="0">
                <a:solidFill>
                  <a:srgbClr val="746558"/>
                </a:solidFill>
                <a:latin typeface="Gelasio" pitchFamily="34" charset="0"/>
                <a:ea typeface="Gelasio" pitchFamily="34" charset="-122"/>
                <a:cs typeface="Gelasio" pitchFamily="34" charset="-120"/>
              </a:rPr>
              <a:t>Chiffre d'affaires, marges, alertes (CT, assurance).</a:t>
            </a:r>
            <a:endParaRPr lang="en-US" sz="1750" dirty="0"/>
          </a:p>
        </p:txBody>
      </p:sp>
      <p:sp>
        <p:nvSpPr>
          <p:cNvPr id="18" name="Zone de texte 17"/>
          <p:cNvSpPr txBox="1"/>
          <p:nvPr/>
        </p:nvSpPr>
        <p:spPr>
          <a:xfrm>
            <a:off x="12777470" y="7786370"/>
            <a:ext cx="1782445" cy="368300"/>
          </a:xfrm>
          <a:prstGeom prst="rect">
            <a:avLst/>
          </a:prstGeom>
          <a:solidFill>
            <a:srgbClr val="F9F6F0"/>
          </a:solidFill>
          <a:ln>
            <a:solidFill>
              <a:srgbClr val="F9F6F0"/>
            </a:solidFill>
          </a:ln>
        </p:spPr>
        <p:txBody>
          <a:bodyPr wrap="square" rtlCol="0">
            <a:spAutoFit/>
          </a:bodyPr>
          <a:p>
            <a:endParaRPr lang="fr-FR" alt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2835235"/>
          </a:xfrm>
          <a:prstGeom prst="rect">
            <a:avLst/>
          </a:prstGeom>
        </p:spPr>
      </p:pic>
      <p:sp>
        <p:nvSpPr>
          <p:cNvPr id="3" name="Text 0"/>
          <p:cNvSpPr/>
          <p:nvPr/>
        </p:nvSpPr>
        <p:spPr>
          <a:xfrm>
            <a:off x="793790" y="4955500"/>
            <a:ext cx="5643443" cy="354330"/>
          </a:xfrm>
          <a:prstGeom prst="rect">
            <a:avLst/>
          </a:prstGeom>
          <a:noFill/>
        </p:spPr>
        <p:txBody>
          <a:bodyPr wrap="none" lIns="0" tIns="0" rIns="0" bIns="0" rtlCol="0" anchor="t"/>
          <a:lstStyle/>
          <a:p>
            <a:pPr marL="0" indent="0" algn="l">
              <a:lnSpc>
                <a:spcPts val="2750"/>
              </a:lnSpc>
              <a:buNone/>
            </a:pPr>
            <a:r>
              <a:rPr lang="en-US" sz="2200" dirty="0">
                <a:solidFill>
                  <a:srgbClr val="484237"/>
                </a:solidFill>
                <a:latin typeface="Gelasio Semi Bold" pitchFamily="34" charset="0"/>
                <a:ea typeface="Gelasio Semi Bold" pitchFamily="34" charset="-122"/>
                <a:cs typeface="Gelasio Semi Bold" pitchFamily="34" charset="-120"/>
              </a:rPr>
              <a:t>Douane, homologation, immatriculation</a:t>
            </a:r>
            <a:endParaRPr lang="en-US" sz="2200" dirty="0"/>
          </a:p>
        </p:txBody>
      </p:sp>
      <p:sp>
        <p:nvSpPr>
          <p:cNvPr id="4" name="Text 1"/>
          <p:cNvSpPr/>
          <p:nvPr/>
        </p:nvSpPr>
        <p:spPr>
          <a:xfrm>
            <a:off x="793790" y="5400556"/>
            <a:ext cx="12888278" cy="708779"/>
          </a:xfrm>
          <a:prstGeom prst="rect">
            <a:avLst/>
          </a:prstGeom>
          <a:noFill/>
        </p:spPr>
        <p:txBody>
          <a:bodyPr wrap="none" lIns="0" tIns="0" rIns="0" bIns="0" rtlCol="0" anchor="t"/>
          <a:lstStyle/>
          <a:p>
            <a:pPr marL="0" indent="0" algn="l">
              <a:lnSpc>
                <a:spcPts val="5550"/>
              </a:lnSpc>
              <a:buNone/>
            </a:pPr>
            <a:r>
              <a:rPr lang="en-US" sz="4450" dirty="0">
                <a:solidFill>
                  <a:srgbClr val="484237"/>
                </a:solidFill>
                <a:latin typeface="Gelasio Semi Bold" pitchFamily="34" charset="0"/>
                <a:ea typeface="Gelasio Semi Bold" pitchFamily="34" charset="-122"/>
                <a:cs typeface="Gelasio Semi Bold" pitchFamily="34" charset="-120"/>
              </a:rPr>
              <a:t>2. Activités Clés et Problématiques de l'Import</a:t>
            </a:r>
            <a:endParaRPr lang="en-US" sz="4450" dirty="0"/>
          </a:p>
        </p:txBody>
      </p:sp>
      <p:sp>
        <p:nvSpPr>
          <p:cNvPr id="5" name="Zone de texte 4"/>
          <p:cNvSpPr txBox="1"/>
          <p:nvPr/>
        </p:nvSpPr>
        <p:spPr>
          <a:xfrm>
            <a:off x="12777470" y="7786370"/>
            <a:ext cx="1782445" cy="368300"/>
          </a:xfrm>
          <a:prstGeom prst="rect">
            <a:avLst/>
          </a:prstGeom>
          <a:solidFill>
            <a:srgbClr val="F9F6F0"/>
          </a:solidFill>
          <a:ln>
            <a:solidFill>
              <a:srgbClr val="F9F6F0"/>
            </a:solidFill>
          </a:ln>
        </p:spPr>
        <p:txBody>
          <a:bodyPr wrap="square" rtlCol="0">
            <a:spAutoFit/>
          </a:bodyPr>
          <a:p>
            <a:endParaRPr lang="fr-FR"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779026"/>
            <a:ext cx="9567982" cy="637937"/>
          </a:xfrm>
          <a:prstGeom prst="rect">
            <a:avLst/>
          </a:prstGeom>
          <a:noFill/>
        </p:spPr>
        <p:txBody>
          <a:bodyPr wrap="none" lIns="0" tIns="0" rIns="0" bIns="0" rtlCol="0" anchor="t"/>
          <a:lstStyle/>
          <a:p>
            <a:pPr marL="0" indent="0" algn="l">
              <a:lnSpc>
                <a:spcPts val="5000"/>
              </a:lnSpc>
              <a:buNone/>
            </a:pPr>
            <a:r>
              <a:rPr lang="en-US" sz="4000" dirty="0">
                <a:solidFill>
                  <a:srgbClr val="484237"/>
                </a:solidFill>
                <a:latin typeface="Gelasio Semi Bold" pitchFamily="34" charset="0"/>
                <a:ea typeface="Gelasio Semi Bold" pitchFamily="34" charset="-122"/>
                <a:cs typeface="Gelasio Semi Bold" pitchFamily="34" charset="-120"/>
              </a:rPr>
              <a:t>Chaîne typique d'import d'un véhicule</a:t>
            </a:r>
            <a:endParaRPr lang="en-US" sz="4000" dirty="0"/>
          </a:p>
        </p:txBody>
      </p:sp>
      <p:pic>
        <p:nvPicPr>
          <p:cNvPr id="3" name="Image 0" descr="preencoded.png"/>
          <p:cNvPicPr>
            <a:picLocks noChangeAspect="1"/>
          </p:cNvPicPr>
          <p:nvPr/>
        </p:nvPicPr>
        <p:blipFill>
          <a:blip r:embed="rId1"/>
          <a:stretch>
            <a:fillRect/>
          </a:stretch>
        </p:blipFill>
        <p:spPr>
          <a:xfrm>
            <a:off x="1445895" y="1784390"/>
            <a:ext cx="11738491" cy="5149096"/>
          </a:xfrm>
          <a:prstGeom prst="rect">
            <a:avLst/>
          </a:prstGeom>
        </p:spPr>
      </p:pic>
      <p:sp>
        <p:nvSpPr>
          <p:cNvPr id="4" name="Text 1"/>
          <p:cNvSpPr/>
          <p:nvPr/>
        </p:nvSpPr>
        <p:spPr>
          <a:xfrm>
            <a:off x="5003332" y="5021359"/>
            <a:ext cx="1774101" cy="635309"/>
          </a:xfrm>
          <a:prstGeom prst="rect">
            <a:avLst/>
          </a:prstGeom>
          <a:noFill/>
        </p:spPr>
        <p:txBody>
          <a:bodyPr wrap="square" lIns="0" tIns="0" rIns="0" bIns="0" rtlCol="0" anchor="t"/>
          <a:lstStyle/>
          <a:p>
            <a:pPr marL="0" indent="0" algn="ctr">
              <a:lnSpc>
                <a:spcPts val="1650"/>
              </a:lnSpc>
              <a:buNone/>
            </a:pPr>
            <a:r>
              <a:rPr lang="en-US" sz="1350" dirty="0">
                <a:solidFill>
                  <a:srgbClr val="484237"/>
                </a:solidFill>
                <a:latin typeface="Gelasio Semi Bold" pitchFamily="34" charset="0"/>
                <a:ea typeface="Gelasio Semi Bold" pitchFamily="34" charset="-122"/>
                <a:cs typeface="Gelasio Semi Bold" pitchFamily="34" charset="-120"/>
              </a:rPr>
              <a:t>Homologation</a:t>
            </a:r>
            <a:endParaRPr lang="en-US" sz="1350" dirty="0"/>
          </a:p>
        </p:txBody>
      </p:sp>
      <p:sp>
        <p:nvSpPr>
          <p:cNvPr id="5" name="Text 2"/>
          <p:cNvSpPr/>
          <p:nvPr/>
        </p:nvSpPr>
        <p:spPr>
          <a:xfrm>
            <a:off x="5003332" y="5747023"/>
            <a:ext cx="1774101" cy="724252"/>
          </a:xfrm>
          <a:prstGeom prst="rect">
            <a:avLst/>
          </a:prstGeom>
          <a:noFill/>
        </p:spPr>
        <p:txBody>
          <a:bodyPr wrap="square" lIns="0" tIns="0" rIns="0" bIns="0" rtlCol="0" anchor="t"/>
          <a:lstStyle/>
          <a:p>
            <a:pPr marL="0" indent="0" algn="ctr">
              <a:lnSpc>
                <a:spcPts val="1250"/>
              </a:lnSpc>
              <a:buNone/>
            </a:pPr>
            <a:r>
              <a:rPr lang="en-US" sz="1050" dirty="0">
                <a:solidFill>
                  <a:srgbClr val="746558"/>
                </a:solidFill>
                <a:latin typeface="Gelasio" pitchFamily="34" charset="0"/>
                <a:ea typeface="Gelasio" pitchFamily="34" charset="-122"/>
                <a:cs typeface="Gelasio" pitchFamily="34" charset="-120"/>
              </a:rPr>
              <a:t>Approbation technique et réception</a:t>
            </a:r>
            <a:endParaRPr lang="en-US" sz="1050" dirty="0"/>
          </a:p>
        </p:txBody>
      </p:sp>
      <p:sp>
        <p:nvSpPr>
          <p:cNvPr id="6" name="Text 3"/>
          <p:cNvSpPr/>
          <p:nvPr/>
        </p:nvSpPr>
        <p:spPr>
          <a:xfrm>
            <a:off x="10639228" y="5339013"/>
            <a:ext cx="1774100" cy="317655"/>
          </a:xfrm>
          <a:prstGeom prst="rect">
            <a:avLst/>
          </a:prstGeom>
          <a:noFill/>
        </p:spPr>
        <p:txBody>
          <a:bodyPr wrap="none" lIns="0" tIns="0" rIns="0" bIns="0" rtlCol="0" anchor="t"/>
          <a:lstStyle/>
          <a:p>
            <a:pPr marL="0" indent="0" algn="ctr">
              <a:lnSpc>
                <a:spcPts val="1650"/>
              </a:lnSpc>
              <a:buNone/>
            </a:pPr>
            <a:r>
              <a:rPr lang="en-US" sz="1350" dirty="0">
                <a:solidFill>
                  <a:srgbClr val="484237"/>
                </a:solidFill>
                <a:latin typeface="Gelasio Semi Bold" pitchFamily="34" charset="0"/>
                <a:ea typeface="Gelasio Semi Bold" pitchFamily="34" charset="-122"/>
                <a:cs typeface="Gelasio Semi Bold" pitchFamily="34" charset="-120"/>
              </a:rPr>
              <a:t>Carte Grise</a:t>
            </a:r>
            <a:endParaRPr lang="en-US" sz="1350" dirty="0"/>
          </a:p>
        </p:txBody>
      </p:sp>
      <p:sp>
        <p:nvSpPr>
          <p:cNvPr id="7" name="Text 4"/>
          <p:cNvSpPr/>
          <p:nvPr/>
        </p:nvSpPr>
        <p:spPr>
          <a:xfrm>
            <a:off x="10639228" y="5747023"/>
            <a:ext cx="1774100" cy="724252"/>
          </a:xfrm>
          <a:prstGeom prst="rect">
            <a:avLst/>
          </a:prstGeom>
          <a:noFill/>
        </p:spPr>
        <p:txBody>
          <a:bodyPr wrap="square" lIns="0" tIns="0" rIns="0" bIns="0" rtlCol="0" anchor="t"/>
          <a:lstStyle/>
          <a:p>
            <a:pPr marL="0" indent="0" algn="ctr">
              <a:lnSpc>
                <a:spcPts val="1250"/>
              </a:lnSpc>
              <a:buNone/>
            </a:pPr>
            <a:r>
              <a:rPr lang="en-US" sz="1050" dirty="0">
                <a:solidFill>
                  <a:srgbClr val="746558"/>
                </a:solidFill>
                <a:latin typeface="Gelasio" pitchFamily="34" charset="0"/>
                <a:ea typeface="Gelasio" pitchFamily="34" charset="-122"/>
                <a:cs typeface="Gelasio" pitchFamily="34" charset="-120"/>
              </a:rPr>
              <a:t>Obtenir la carte d'enregistrement du véhicule</a:t>
            </a:r>
            <a:endParaRPr lang="en-US" sz="1050" dirty="0"/>
          </a:p>
        </p:txBody>
      </p:sp>
      <p:sp>
        <p:nvSpPr>
          <p:cNvPr id="8" name="Text 5"/>
          <p:cNvSpPr/>
          <p:nvPr/>
        </p:nvSpPr>
        <p:spPr>
          <a:xfrm>
            <a:off x="2247503" y="2247176"/>
            <a:ext cx="1774100" cy="317655"/>
          </a:xfrm>
          <a:prstGeom prst="rect">
            <a:avLst/>
          </a:prstGeom>
          <a:noFill/>
        </p:spPr>
        <p:txBody>
          <a:bodyPr wrap="none" lIns="0" tIns="0" rIns="0" bIns="0" rtlCol="0" anchor="t"/>
          <a:lstStyle/>
          <a:p>
            <a:pPr marL="0" indent="0" algn="ctr">
              <a:lnSpc>
                <a:spcPts val="1650"/>
              </a:lnSpc>
              <a:buNone/>
            </a:pPr>
            <a:r>
              <a:rPr lang="en-US" sz="1350" dirty="0">
                <a:solidFill>
                  <a:srgbClr val="484237"/>
                </a:solidFill>
                <a:latin typeface="Gelasio Semi Bold" pitchFamily="34" charset="0"/>
                <a:ea typeface="Gelasio Semi Bold" pitchFamily="34" charset="-122"/>
                <a:cs typeface="Gelasio Semi Bold" pitchFamily="34" charset="-120"/>
              </a:rPr>
              <a:t>Douane</a:t>
            </a:r>
            <a:endParaRPr lang="en-US" sz="1350" dirty="0"/>
          </a:p>
        </p:txBody>
      </p:sp>
      <p:sp>
        <p:nvSpPr>
          <p:cNvPr id="9" name="Text 6"/>
          <p:cNvSpPr/>
          <p:nvPr/>
        </p:nvSpPr>
        <p:spPr>
          <a:xfrm>
            <a:off x="2247503" y="2655186"/>
            <a:ext cx="1774100" cy="482835"/>
          </a:xfrm>
          <a:prstGeom prst="rect">
            <a:avLst/>
          </a:prstGeom>
          <a:noFill/>
        </p:spPr>
        <p:txBody>
          <a:bodyPr wrap="square" lIns="0" tIns="0" rIns="0" bIns="0" rtlCol="0" anchor="t"/>
          <a:lstStyle/>
          <a:p>
            <a:pPr marL="0" indent="0" algn="ctr">
              <a:lnSpc>
                <a:spcPts val="1250"/>
              </a:lnSpc>
              <a:buNone/>
            </a:pPr>
            <a:r>
              <a:rPr lang="en-US" sz="1050" dirty="0">
                <a:solidFill>
                  <a:srgbClr val="746558"/>
                </a:solidFill>
                <a:latin typeface="Gelasio" pitchFamily="34" charset="0"/>
                <a:ea typeface="Gelasio" pitchFamily="34" charset="-122"/>
                <a:cs typeface="Gelasio" pitchFamily="34" charset="-120"/>
              </a:rPr>
              <a:t>Déclarer le véhicule et payer les droits</a:t>
            </a:r>
            <a:endParaRPr lang="en-US" sz="1050" dirty="0"/>
          </a:p>
        </p:txBody>
      </p:sp>
      <p:sp>
        <p:nvSpPr>
          <p:cNvPr id="10" name="Text 7"/>
          <p:cNvSpPr/>
          <p:nvPr/>
        </p:nvSpPr>
        <p:spPr>
          <a:xfrm>
            <a:off x="7860810" y="2247176"/>
            <a:ext cx="1774100" cy="635309"/>
          </a:xfrm>
          <a:prstGeom prst="rect">
            <a:avLst/>
          </a:prstGeom>
          <a:noFill/>
        </p:spPr>
        <p:txBody>
          <a:bodyPr wrap="square" lIns="0" tIns="0" rIns="0" bIns="0" rtlCol="0" anchor="t"/>
          <a:lstStyle/>
          <a:p>
            <a:pPr marL="0" indent="0" algn="ctr">
              <a:lnSpc>
                <a:spcPts val="1650"/>
              </a:lnSpc>
              <a:buNone/>
            </a:pPr>
            <a:r>
              <a:rPr lang="en-US" sz="1350" dirty="0">
                <a:solidFill>
                  <a:srgbClr val="484237"/>
                </a:solidFill>
                <a:latin typeface="Gelasio Semi Bold" pitchFamily="34" charset="0"/>
                <a:ea typeface="Gelasio Semi Bold" pitchFamily="34" charset="-122"/>
                <a:cs typeface="Gelasio Semi Bold" pitchFamily="34" charset="-120"/>
              </a:rPr>
              <a:t>Immatriculation</a:t>
            </a:r>
            <a:endParaRPr lang="en-US" sz="1350" dirty="0"/>
          </a:p>
        </p:txBody>
      </p:sp>
      <p:sp>
        <p:nvSpPr>
          <p:cNvPr id="11" name="Text 8"/>
          <p:cNvSpPr/>
          <p:nvPr/>
        </p:nvSpPr>
        <p:spPr>
          <a:xfrm>
            <a:off x="7860810" y="2972840"/>
            <a:ext cx="1774100" cy="724252"/>
          </a:xfrm>
          <a:prstGeom prst="rect">
            <a:avLst/>
          </a:prstGeom>
          <a:noFill/>
        </p:spPr>
        <p:txBody>
          <a:bodyPr wrap="square" lIns="0" tIns="0" rIns="0" bIns="0" rtlCol="0" anchor="t"/>
          <a:lstStyle/>
          <a:p>
            <a:pPr marL="0" indent="0" algn="ctr">
              <a:lnSpc>
                <a:spcPts val="1250"/>
              </a:lnSpc>
              <a:buNone/>
            </a:pPr>
            <a:r>
              <a:rPr lang="en-US" sz="1050" dirty="0">
                <a:solidFill>
                  <a:srgbClr val="746558"/>
                </a:solidFill>
                <a:latin typeface="Gelasio" pitchFamily="34" charset="0"/>
                <a:ea typeface="Gelasio" pitchFamily="34" charset="-122"/>
                <a:cs typeface="Gelasio" pitchFamily="34" charset="-120"/>
              </a:rPr>
              <a:t>Demander les plaques et la documentation</a:t>
            </a:r>
            <a:endParaRPr lang="en-US" sz="1050" dirty="0"/>
          </a:p>
        </p:txBody>
      </p:sp>
      <p:sp>
        <p:nvSpPr>
          <p:cNvPr id="12" name="Text 9"/>
          <p:cNvSpPr/>
          <p:nvPr/>
        </p:nvSpPr>
        <p:spPr>
          <a:xfrm>
            <a:off x="793790" y="7140178"/>
            <a:ext cx="13042821" cy="310277"/>
          </a:xfrm>
          <a:prstGeom prst="rect">
            <a:avLst/>
          </a:prstGeom>
          <a:noFill/>
        </p:spPr>
        <p:txBody>
          <a:bodyPr wrap="none" lIns="0" tIns="0" rIns="0" bIns="0" rtlCol="0" anchor="t"/>
          <a:lstStyle/>
          <a:p>
            <a:pPr marL="0" indent="0" algn="l">
              <a:lnSpc>
                <a:spcPts val="2400"/>
              </a:lnSpc>
              <a:buNone/>
            </a:pPr>
            <a:r>
              <a:rPr lang="en-US" sz="1600" dirty="0">
                <a:solidFill>
                  <a:srgbClr val="746558"/>
                </a:solidFill>
                <a:latin typeface="Gelasio" pitchFamily="34" charset="0"/>
                <a:ea typeface="Gelasio" pitchFamily="34" charset="-122"/>
                <a:cs typeface="Gelasio" pitchFamily="34" charset="-120"/>
              </a:rPr>
              <a:t>Ce processus assure la conformité et la légalité du véhicule importé sur le territoire.</a:t>
            </a:r>
            <a:endParaRPr lang="en-US" sz="1600" dirty="0"/>
          </a:p>
        </p:txBody>
      </p:sp>
      <p:sp>
        <p:nvSpPr>
          <p:cNvPr id="13" name="Zone de texte 12"/>
          <p:cNvSpPr txBox="1"/>
          <p:nvPr/>
        </p:nvSpPr>
        <p:spPr>
          <a:xfrm>
            <a:off x="12777470" y="7786370"/>
            <a:ext cx="1782445" cy="368300"/>
          </a:xfrm>
          <a:prstGeom prst="rect">
            <a:avLst/>
          </a:prstGeom>
          <a:solidFill>
            <a:srgbClr val="F9F6F0"/>
          </a:solidFill>
          <a:ln>
            <a:solidFill>
              <a:srgbClr val="F9F6F0"/>
            </a:solidFill>
          </a:ln>
        </p:spPr>
        <p:txBody>
          <a:bodyPr wrap="square" rtlCol="0">
            <a:spAutoFit/>
          </a:bodyPr>
          <a:p>
            <a:endParaRPr lang="fr-FR" alt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793790" y="992386"/>
            <a:ext cx="6244709" cy="6244709"/>
          </a:xfrm>
          <a:prstGeom prst="rect">
            <a:avLst/>
          </a:prstGeom>
        </p:spPr>
      </p:pic>
      <p:sp>
        <p:nvSpPr>
          <p:cNvPr id="3" name="Text 0"/>
          <p:cNvSpPr/>
          <p:nvPr/>
        </p:nvSpPr>
        <p:spPr>
          <a:xfrm>
            <a:off x="7599521" y="964049"/>
            <a:ext cx="6244709" cy="1417558"/>
          </a:xfrm>
          <a:prstGeom prst="rect">
            <a:avLst/>
          </a:prstGeom>
          <a:noFill/>
        </p:spPr>
        <p:txBody>
          <a:bodyPr wrap="square" lIns="0" tIns="0" rIns="0" bIns="0" rtlCol="0" anchor="t"/>
          <a:lstStyle/>
          <a:p>
            <a:pPr marL="0" indent="0" algn="l">
              <a:lnSpc>
                <a:spcPts val="5550"/>
              </a:lnSpc>
              <a:buNone/>
            </a:pPr>
            <a:r>
              <a:rPr lang="en-US" sz="4450" dirty="0">
                <a:solidFill>
                  <a:srgbClr val="484237"/>
                </a:solidFill>
                <a:latin typeface="Gelasio Semi Bold" pitchFamily="34" charset="0"/>
                <a:ea typeface="Gelasio Semi Bold" pitchFamily="34" charset="-122"/>
                <a:cs typeface="Gelasio Semi Bold" pitchFamily="34" charset="-120"/>
              </a:rPr>
              <a:t>Ce qu'il faut suivre en pratique</a:t>
            </a:r>
            <a:endParaRPr lang="en-US" sz="4450" dirty="0"/>
          </a:p>
        </p:txBody>
      </p:sp>
      <p:sp>
        <p:nvSpPr>
          <p:cNvPr id="4" name="Text 1"/>
          <p:cNvSpPr/>
          <p:nvPr/>
        </p:nvSpPr>
        <p:spPr>
          <a:xfrm>
            <a:off x="7599521" y="2608421"/>
            <a:ext cx="6244709" cy="2540472"/>
          </a:xfrm>
          <a:prstGeom prst="rect">
            <a:avLst/>
          </a:prstGeom>
          <a:noFill/>
        </p:spPr>
        <p:txBody>
          <a:bodyPr wrap="square" lIns="0" tIns="0" rIns="0" bIns="0" rtlCol="0" anchor="t"/>
          <a:lstStyle/>
          <a:p>
            <a:pPr marL="342900" indent="-342900" algn="l">
              <a:lnSpc>
                <a:spcPts val="2850"/>
              </a:lnSpc>
              <a:buSzPct val="100000"/>
              <a:buChar char="•"/>
            </a:pPr>
            <a:r>
              <a:rPr lang="en-US" sz="1750" dirty="0">
                <a:solidFill>
                  <a:srgbClr val="746558"/>
                </a:solidFill>
                <a:latin typeface="Gelasio" pitchFamily="34" charset="0"/>
                <a:ea typeface="Gelasio" pitchFamily="34" charset="-122"/>
                <a:cs typeface="Gelasio" pitchFamily="34" charset="-120"/>
              </a:rPr>
              <a:t>Dates d'entrée au parc, état et kilométrage.</a:t>
            </a:r>
            <a:endParaRPr lang="en-US" sz="1750" dirty="0"/>
          </a:p>
          <a:p>
            <a:pPr marL="342900" indent="-342900" algn="l">
              <a:lnSpc>
                <a:spcPts val="2850"/>
              </a:lnSpc>
              <a:buSzPct val="100000"/>
              <a:buChar char="•"/>
            </a:pPr>
            <a:r>
              <a:rPr lang="en-US" sz="1750" dirty="0">
                <a:solidFill>
                  <a:srgbClr val="746558"/>
                </a:solidFill>
                <a:latin typeface="Gelasio" pitchFamily="34" charset="0"/>
                <a:ea typeface="Gelasio" pitchFamily="34" charset="-122"/>
                <a:cs typeface="Gelasio" pitchFamily="34" charset="-120"/>
              </a:rPr>
              <a:t>Dates de chaque étape (douane, homologation, immatriculation, CG).</a:t>
            </a:r>
            <a:endParaRPr lang="en-US" sz="1750" dirty="0"/>
          </a:p>
          <a:p>
            <a:pPr marL="342900" indent="-342900" algn="l">
              <a:lnSpc>
                <a:spcPts val="2850"/>
              </a:lnSpc>
              <a:buSzPct val="100000"/>
              <a:buChar char="•"/>
            </a:pPr>
            <a:r>
              <a:rPr lang="en-US" sz="1750" dirty="0">
                <a:solidFill>
                  <a:srgbClr val="746558"/>
                </a:solidFill>
                <a:latin typeface="Gelasio" pitchFamily="34" charset="0"/>
                <a:ea typeface="Gelasio" pitchFamily="34" charset="-122"/>
                <a:cs typeface="Gelasio" pitchFamily="34" charset="-120"/>
              </a:rPr>
              <a:t>Documents conservés (CG, COC, assurance, CT) et leurs dates.</a:t>
            </a:r>
            <a:endParaRPr lang="en-US" sz="1750" dirty="0"/>
          </a:p>
          <a:p>
            <a:pPr marL="342900" indent="-342900" algn="l">
              <a:lnSpc>
                <a:spcPts val="2850"/>
              </a:lnSpc>
              <a:buSzPct val="100000"/>
              <a:buChar char="•"/>
            </a:pPr>
            <a:r>
              <a:rPr lang="en-US" sz="1750" dirty="0">
                <a:solidFill>
                  <a:srgbClr val="746558"/>
                </a:solidFill>
                <a:latin typeface="Gelasio" pitchFamily="34" charset="0"/>
                <a:ea typeface="Gelasio" pitchFamily="34" charset="-122"/>
                <a:cs typeface="Gelasio" pitchFamily="34" charset="-120"/>
              </a:rPr>
              <a:t>Réparations (coût, prestataire). Vente : acquéreur, garantie, marge.</a:t>
            </a:r>
            <a:endParaRPr lang="en-US" sz="1750" dirty="0"/>
          </a:p>
        </p:txBody>
      </p:sp>
      <p:sp>
        <p:nvSpPr>
          <p:cNvPr id="5" name="Zone de texte 4"/>
          <p:cNvSpPr txBox="1"/>
          <p:nvPr/>
        </p:nvSpPr>
        <p:spPr>
          <a:xfrm>
            <a:off x="12777470" y="7786370"/>
            <a:ext cx="1782445" cy="368300"/>
          </a:xfrm>
          <a:prstGeom prst="rect">
            <a:avLst/>
          </a:prstGeom>
          <a:solidFill>
            <a:srgbClr val="F9F6F0"/>
          </a:solidFill>
          <a:ln>
            <a:solidFill>
              <a:srgbClr val="F9F6F0"/>
            </a:solidFill>
          </a:ln>
        </p:spPr>
        <p:txBody>
          <a:bodyPr wrap="square" rtlCol="0">
            <a:spAutoFit/>
          </a:bodyPr>
          <a:p>
            <a:endParaRPr lang="fr-FR" alt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3183493"/>
            <a:ext cx="5717262" cy="354330"/>
          </a:xfrm>
          <a:prstGeom prst="rect">
            <a:avLst/>
          </a:prstGeom>
          <a:noFill/>
        </p:spPr>
        <p:txBody>
          <a:bodyPr wrap="none" lIns="0" tIns="0" rIns="0" bIns="0" rtlCol="0" anchor="t"/>
          <a:lstStyle/>
          <a:p>
            <a:pPr marL="0" indent="0" algn="l">
              <a:lnSpc>
                <a:spcPts val="2750"/>
              </a:lnSpc>
              <a:buNone/>
            </a:pPr>
            <a:r>
              <a:rPr lang="en-US" sz="2200" dirty="0">
                <a:solidFill>
                  <a:srgbClr val="484237"/>
                </a:solidFill>
                <a:latin typeface="Gelasio Semi Bold" pitchFamily="34" charset="0"/>
                <a:ea typeface="Gelasio Semi Bold" pitchFamily="34" charset="-122"/>
                <a:cs typeface="Gelasio Semi Bold" pitchFamily="34" charset="-120"/>
              </a:rPr>
              <a:t>Maquette HTML/CSS/JS · Devis en FCFA</a:t>
            </a:r>
            <a:endParaRPr lang="en-US" sz="2200" dirty="0"/>
          </a:p>
        </p:txBody>
      </p:sp>
      <p:sp>
        <p:nvSpPr>
          <p:cNvPr id="4" name="Text 1"/>
          <p:cNvSpPr/>
          <p:nvPr/>
        </p:nvSpPr>
        <p:spPr>
          <a:xfrm>
            <a:off x="793790" y="3628549"/>
            <a:ext cx="7556421" cy="1417558"/>
          </a:xfrm>
          <a:prstGeom prst="rect">
            <a:avLst/>
          </a:prstGeom>
          <a:noFill/>
        </p:spPr>
        <p:txBody>
          <a:bodyPr wrap="square" lIns="0" tIns="0" rIns="0" bIns="0" rtlCol="0" anchor="t"/>
          <a:lstStyle/>
          <a:p>
            <a:pPr marL="0" indent="0" algn="l">
              <a:lnSpc>
                <a:spcPts val="5550"/>
              </a:lnSpc>
              <a:buNone/>
            </a:pPr>
            <a:r>
              <a:rPr lang="en-US" sz="4450" dirty="0">
                <a:solidFill>
                  <a:srgbClr val="484237"/>
                </a:solidFill>
                <a:latin typeface="Gelasio Semi Bold" pitchFamily="34" charset="0"/>
                <a:ea typeface="Gelasio Semi Bold" pitchFamily="34" charset="-122"/>
                <a:cs typeface="Gelasio Semi Bold" pitchFamily="34" charset="-120"/>
              </a:rPr>
              <a:t>3. Notre Projet FLOTTE — Vue d'Ensemble</a:t>
            </a:r>
            <a:endParaRPr lang="en-US" sz="44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1865</Words>
  <Application>WPS Presentation</Application>
  <PresentationFormat>On-screen Show (16:9)</PresentationFormat>
  <Paragraphs>115</Paragraphs>
  <Slides>10</Slides>
  <Notes>10</Notes>
  <HiddenSlides>0</HiddenSlides>
  <MMClips>0</MMClips>
  <ScaleCrop>false</ScaleCrop>
  <HeadingPairs>
    <vt:vector size="6" baseType="variant">
      <vt:variant>
        <vt:lpstr>已用的字体</vt:lpstr>
      </vt:variant>
      <vt:variant>
        <vt:i4>17</vt:i4>
      </vt:variant>
      <vt:variant>
        <vt:lpstr>主题</vt:lpstr>
      </vt:variant>
      <vt:variant>
        <vt:i4>1</vt:i4>
      </vt:variant>
      <vt:variant>
        <vt:lpstr>幻灯片标题</vt:lpstr>
      </vt:variant>
      <vt:variant>
        <vt:i4>10</vt:i4>
      </vt:variant>
    </vt:vector>
  </HeadingPairs>
  <TitlesOfParts>
    <vt:vector size="28" baseType="lpstr">
      <vt:lpstr>Arial</vt:lpstr>
      <vt:lpstr>SimSun</vt:lpstr>
      <vt:lpstr>Wingdings</vt:lpstr>
      <vt:lpstr>Gelasio Semi Bold</vt:lpstr>
      <vt:lpstr>Gelasio Semi Bold</vt:lpstr>
      <vt:lpstr>Gelasio Semi Bold</vt:lpstr>
      <vt:lpstr>Gelasio</vt:lpstr>
      <vt:lpstr>Gelasio</vt:lpstr>
      <vt:lpstr>Gelasio</vt:lpstr>
      <vt:lpstr>Gelasio Light</vt:lpstr>
      <vt:lpstr>Segoe Print</vt:lpstr>
      <vt:lpstr>Gelasio Light</vt:lpstr>
      <vt:lpstr>Gelasio Light</vt:lpstr>
      <vt:lpstr>Calibri</vt:lpstr>
      <vt:lpstr>Microsoft YaHei</vt:lpstr>
      <vt:lpstr>Arial Unicode MS</vt:lpstr>
      <vt:lpstr>MingLiU-ExtB</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Yvan Kouakou</cp:lastModifiedBy>
  <cp:revision>2</cp:revision>
  <dcterms:created xsi:type="dcterms:W3CDTF">2026-01-29T00:06:00Z</dcterms:created>
  <dcterms:modified xsi:type="dcterms:W3CDTF">2026-01-29T00:08:02Z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E9E31122536048CC92CC33ADD30C4E67_12</vt:lpwstr>
  </property>
  <property fmtid="{D5CDD505-2E9C-101B-9397-08002B2CF9AE}" pid="3" name="KSOProductBuildVer">
    <vt:lpwstr>1036-12.2.0.23196</vt:lpwstr>
  </property>
</Properties>
</file>